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jpg" ContentType="image/jpg"/>
  <Override PartName="/ppt/notesSlides/notesSlide8.xml" ContentType="application/vnd.openxmlformats-officedocument.presentationml.notesSlide+xml"/>
  <Override PartName="/ppt/media/image4.jpg" ContentType="image/jpg"/>
  <Override PartName="/ppt/notesSlides/notesSlide9.xml" ContentType="application/vnd.openxmlformats-officedocument.presentationml.notesSlide+xml"/>
  <Override PartName="/ppt/media/image5.jpg" ContentType="image/jpg"/>
  <Override PartName="/ppt/notesSlides/notesSlide10.xml" ContentType="application/vnd.openxmlformats-officedocument.presentationml.notesSlide+xml"/>
  <Override PartName="/ppt/media/image6.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g" ContentType="image/jpg"/>
  <Override PartName="/ppt/notesSlides/notesSlide15.xml" ContentType="application/vnd.openxmlformats-officedocument.presentationml.notesSlide+xml"/>
  <Override PartName="/ppt/media/image8.jpg" ContentType="image/jpg"/>
  <Override PartName="/ppt/media/image9.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1.jpg" ContentType="image/jpg"/>
  <Override PartName="/ppt/media/image12.jpg" ContentType="image/jpg"/>
  <Override PartName="/ppt/media/image13.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86" r:id="rId2"/>
    <p:sldId id="257" r:id="rId3"/>
    <p:sldId id="258" r:id="rId4"/>
    <p:sldId id="290" r:id="rId5"/>
    <p:sldId id="301" r:id="rId6"/>
    <p:sldId id="260" r:id="rId7"/>
    <p:sldId id="302" r:id="rId8"/>
    <p:sldId id="262" r:id="rId9"/>
    <p:sldId id="263" r:id="rId10"/>
    <p:sldId id="338" r:id="rId11"/>
    <p:sldId id="264" r:id="rId12"/>
    <p:sldId id="265" r:id="rId13"/>
    <p:sldId id="266" r:id="rId14"/>
    <p:sldId id="267" r:id="rId15"/>
    <p:sldId id="268" r:id="rId16"/>
    <p:sldId id="269" r:id="rId17"/>
    <p:sldId id="272" r:id="rId18"/>
    <p:sldId id="270" r:id="rId19"/>
    <p:sldId id="271" r:id="rId20"/>
    <p:sldId id="303" r:id="rId21"/>
    <p:sldId id="292" r:id="rId22"/>
    <p:sldId id="293" r:id="rId23"/>
    <p:sldId id="284" r:id="rId24"/>
    <p:sldId id="285" r:id="rId25"/>
    <p:sldId id="306" r:id="rId26"/>
    <p:sldId id="278" r:id="rId27"/>
    <p:sldId id="304" r:id="rId28"/>
    <p:sldId id="287" r:id="rId29"/>
    <p:sldId id="308" r:id="rId30"/>
    <p:sldId id="307" r:id="rId31"/>
    <p:sldId id="309" r:id="rId32"/>
    <p:sldId id="317" r:id="rId33"/>
    <p:sldId id="318" r:id="rId34"/>
    <p:sldId id="319" r:id="rId35"/>
    <p:sldId id="320" r:id="rId36"/>
    <p:sldId id="310" r:id="rId37"/>
    <p:sldId id="311" r:id="rId38"/>
    <p:sldId id="321" r:id="rId39"/>
    <p:sldId id="322" r:id="rId40"/>
    <p:sldId id="323" r:id="rId41"/>
    <p:sldId id="324" r:id="rId42"/>
    <p:sldId id="297" r:id="rId43"/>
    <p:sldId id="298" r:id="rId44"/>
    <p:sldId id="299" r:id="rId45"/>
    <p:sldId id="300" r:id="rId46"/>
    <p:sldId id="341" r:id="rId47"/>
    <p:sldId id="342" r:id="rId48"/>
    <p:sldId id="340" r:id="rId49"/>
    <p:sldId id="259" r:id="rId50"/>
    <p:sldId id="339" r:id="rId51"/>
    <p:sldId id="325" r:id="rId52"/>
    <p:sldId id="326" r:id="rId53"/>
    <p:sldId id="327" r:id="rId54"/>
    <p:sldId id="328" r:id="rId55"/>
    <p:sldId id="329" r:id="rId56"/>
    <p:sldId id="330" r:id="rId57"/>
    <p:sldId id="331" r:id="rId58"/>
    <p:sldId id="332" r:id="rId59"/>
    <p:sldId id="333" r:id="rId60"/>
    <p:sldId id="334" r:id="rId61"/>
    <p:sldId id="336" r:id="rId62"/>
    <p:sldId id="337" r:id="rId63"/>
  </p:sldIdLst>
  <p:sldSz cx="12192000" cy="6858000"/>
  <p:notesSz cx="12192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2209" autoAdjust="0"/>
  </p:normalViewPr>
  <p:slideViewPr>
    <p:cSldViewPr>
      <p:cViewPr varScale="1">
        <p:scale>
          <a:sx n="56" d="100"/>
          <a:sy n="56" d="100"/>
        </p:scale>
        <p:origin x="1056"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7:30:49.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27,'1660'0,"-1450"-26,355 25,-269 1,-268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7:30:53.7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0,'557'0,"-534"0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7:30:56.2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0,'620'0,"-592"0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7:31:0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1,'558'0,"-501"4,-34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6T17:31:07.4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1,'504'0,"-354"23,-97-15,-35-2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AC8F263-AD89-46A6-85CD-08FB5EC93FF7}" type="datetimeFigureOut">
              <a:rPr lang="fr-FR" smtClean="0"/>
              <a:t>13/11/2024</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634A106-A9F1-40E3-A01C-AFC8869B4B33}" type="slidenum">
              <a:rPr lang="fr-FR" smtClean="0"/>
              <a:t>‹N°›</a:t>
            </a:fld>
            <a:endParaRPr lang="fr-FR"/>
          </a:p>
        </p:txBody>
      </p:sp>
    </p:spTree>
    <p:extLst>
      <p:ext uri="{BB962C8B-B14F-4D97-AF65-F5344CB8AC3E}">
        <p14:creationId xmlns:p14="http://schemas.microsoft.com/office/powerpoint/2010/main" val="3936432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de commencer, je vous informe que la première partie du devoir de contrôle aura lieu le 14 novembre. Je vais laisser un message sur </a:t>
            </a:r>
            <a:r>
              <a:rPr lang="fr-FR" dirty="0" err="1"/>
              <a:t>Célène</a:t>
            </a:r>
            <a:r>
              <a:rPr lang="fr-FR" dirty="0"/>
              <a:t> d'ici la fin de la semaine. Cette première partie portera sur les trois premiers chapitres. Les documents ne seront pas autorisés. Vous aurez quelques questions de cours, un exercice sur les servlets et un autre sur JSP. Si vous le souhaitez, vous pouvez réviser chez vous la semaine prochaine et la suivante. Nous pourrons également faire un exercice de révision pour mieux comprendre;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 vu la séance </a:t>
            </a:r>
            <a:r>
              <a:rPr lang="fr-FR" dirty="0" err="1"/>
              <a:t>derniére</a:t>
            </a:r>
            <a:r>
              <a:rPr lang="fr-FR" dirty="0"/>
              <a:t> la servlet ,,,,,,,,,</a:t>
            </a:r>
            <a:r>
              <a:rPr lang="fr-FR" dirty="0" err="1"/>
              <a:t>Aujourdh’ui</a:t>
            </a:r>
            <a:r>
              <a:rPr lang="fr-FR" dirty="0"/>
              <a:t> ON VA découvrir une autre technologie pour </a:t>
            </a:r>
            <a:r>
              <a:rPr lang="fr-FR" dirty="0" err="1"/>
              <a:t>devellopper</a:t>
            </a:r>
            <a:r>
              <a:rPr lang="fr-FR" dirty="0"/>
              <a:t> des app web : la tech JSP technologie coté server comme les servlet ! </a:t>
            </a:r>
            <a:r>
              <a:rPr lang="fr-FR" b="1" dirty="0"/>
              <a:t>Elles sont exécutées sur le serveur</a:t>
            </a:r>
            <a:r>
              <a:rPr lang="fr-FR" dirty="0"/>
              <a:t> pour générer du contenu qui sera envoyé au client. Elles ne s'exécutent pas directement sur le client.  </a:t>
            </a:r>
          </a:p>
        </p:txBody>
      </p:sp>
      <p:sp>
        <p:nvSpPr>
          <p:cNvPr id="4" name="Espace réservé du numéro de diapositive 3"/>
          <p:cNvSpPr>
            <a:spLocks noGrp="1"/>
          </p:cNvSpPr>
          <p:nvPr>
            <p:ph type="sldNum" sz="quarter" idx="5"/>
          </p:nvPr>
        </p:nvSpPr>
        <p:spPr/>
        <p:txBody>
          <a:bodyPr/>
          <a:lstStyle/>
          <a:p>
            <a:fld id="{A72B5A76-F1E1-46B2-B4F7-7E03F1AE6388}" type="slidenum">
              <a:rPr lang="fr-FR" smtClean="0"/>
              <a:t>1</a:t>
            </a:fld>
            <a:endParaRPr lang="fr-FR"/>
          </a:p>
        </p:txBody>
      </p:sp>
    </p:spTree>
    <p:extLst>
      <p:ext uri="{BB962C8B-B14F-4D97-AF65-F5344CB8AC3E}">
        <p14:creationId xmlns:p14="http://schemas.microsoft.com/office/powerpoint/2010/main" val="2917363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
            </a:r>
            <a:r>
              <a:rPr lang="fr-FR" dirty="0" err="1"/>
              <a:t>Dc</a:t>
            </a:r>
            <a:r>
              <a:rPr lang="fr-FR" dirty="0"/>
              <a:t> 3! = 6</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10</a:t>
            </a:fld>
            <a:endParaRPr lang="fr-FR"/>
          </a:p>
        </p:txBody>
      </p:sp>
    </p:spTree>
    <p:extLst>
      <p:ext uri="{BB962C8B-B14F-4D97-AF65-F5344CB8AC3E}">
        <p14:creationId xmlns:p14="http://schemas.microsoft.com/office/powerpoint/2010/main" val="218192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on va voir comment </a:t>
            </a:r>
            <a:r>
              <a:rPr lang="fr-FR" dirty="0" err="1"/>
              <a:t>crer</a:t>
            </a:r>
            <a:r>
              <a:rPr lang="fr-FR" dirty="0"/>
              <a:t> une page JSP </a:t>
            </a:r>
            <a:r>
              <a:rPr lang="fr-FR" b="1" dirty="0"/>
              <a:t>! La structure d'une page JSP est assez flexible, et elle peut inclure différents éléments qui servent chacun à une fonction précise:</a:t>
            </a:r>
            <a:r>
              <a:rPr lang="fr-FR" dirty="0"/>
              <a:t> les </a:t>
            </a:r>
            <a:r>
              <a:rPr lang="fr-FR" dirty="0" err="1"/>
              <a:t>elem</a:t>
            </a:r>
            <a:r>
              <a:rPr lang="fr-FR" dirty="0"/>
              <a:t> qu’on peut trouver dans une page </a:t>
            </a:r>
            <a:r>
              <a:rPr lang="fr-FR" dirty="0" err="1"/>
              <a:t>jsp</a:t>
            </a:r>
            <a:r>
              <a:rPr lang="fr-FR" dirty="0"/>
              <a:t> est Les expressions;;;;;;;;;;;;;;;;;;; chaque </a:t>
            </a:r>
            <a:r>
              <a:rPr lang="fr-FR" dirty="0" err="1"/>
              <a:t>élement</a:t>
            </a:r>
            <a:r>
              <a:rPr lang="fr-FR" dirty="0"/>
              <a:t> a une syntaxe bien </a:t>
            </a:r>
            <a:r>
              <a:rPr lang="fr-FR" dirty="0" err="1"/>
              <a:t>definie</a:t>
            </a:r>
            <a:r>
              <a:rPr lang="fr-FR" dirty="0"/>
              <a:t>; </a:t>
            </a:r>
            <a:endParaRPr lang="fr-FR" sz="1200" dirty="0">
              <a:latin typeface="+mn-lt"/>
              <a:cs typeface="Calibri"/>
            </a:endParaRPr>
          </a:p>
          <a:p>
            <a:r>
              <a:rPr lang="fr-FR" dirty="0"/>
              <a:t>::::on va détailler ces différents </a:t>
            </a:r>
            <a:r>
              <a:rPr lang="fr-FR" dirty="0" err="1"/>
              <a:t>élement</a:t>
            </a:r>
            <a:r>
              <a:rPr lang="fr-FR" dirty="0"/>
              <a: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11</a:t>
            </a:fld>
            <a:endParaRPr lang="fr-FR"/>
          </a:p>
        </p:txBody>
      </p:sp>
    </p:spTree>
    <p:extLst>
      <p:ext uri="{BB962C8B-B14F-4D97-AF65-F5344CB8AC3E}">
        <p14:creationId xmlns:p14="http://schemas.microsoft.com/office/powerpoint/2010/main" val="205823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scriptlets sont des blocs de code Java qui s'insèrent dans notre page JSP dans bloc &lt;&gt;, il  nous permettent d'ajouter de la logique métier directement dans la méthode de service de la servlet générée. Cela signifie que, lors de la compilation de la servlet, le compilateur va vérifier la syntaxe et la validité de ce code. Par </a:t>
            </a:r>
            <a:r>
              <a:rPr lang="fr-FR" dirty="0" err="1"/>
              <a:t>exp</a:t>
            </a:r>
            <a:r>
              <a:rPr lang="fr-FR" dirty="0"/>
              <a:t> la on a  déclare une variable message contenant la chaîne de caractères "Bonjour, monde !". Cette chaine sera affiché par la </a:t>
            </a:r>
            <a:r>
              <a:rPr lang="fr-FR" dirty="0" err="1"/>
              <a:t>meth</a:t>
            </a:r>
            <a:r>
              <a:rPr lang="fr-FR" dirty="0"/>
              <a:t> </a:t>
            </a:r>
            <a:r>
              <a:rPr lang="fr-FR" dirty="0" err="1"/>
              <a:t>out.println</a:t>
            </a:r>
            <a:r>
              <a:rPr lang="fr-FR" dirty="0"/>
              <a:t>(message) pour afficher ce message sur la page web.</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12</a:t>
            </a:fld>
            <a:endParaRPr lang="fr-FR"/>
          </a:p>
        </p:txBody>
      </p:sp>
    </p:spTree>
    <p:extLst>
      <p:ext uri="{BB962C8B-B14F-4D97-AF65-F5344CB8AC3E}">
        <p14:creationId xmlns:p14="http://schemas.microsoft.com/office/powerpoint/2010/main" val="2619447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expressions JSP sont un moyen simple pour inclure du contenu dynamique dans les pages web. Elles permettent d'insérer des expressions Java directement dans le flux de réponse HTML, autrement dit lors de la conversation du </a:t>
            </a:r>
            <a:r>
              <a:rPr lang="fr-FR" dirty="0" err="1"/>
              <a:t>jsp</a:t>
            </a:r>
            <a:r>
              <a:rPr lang="fr-FR" dirty="0"/>
              <a:t> en servlet les </a:t>
            </a:r>
            <a:r>
              <a:rPr lang="fr-FR" dirty="0" err="1"/>
              <a:t>exp</a:t>
            </a:r>
            <a:r>
              <a:rPr lang="fr-FR" dirty="0"/>
              <a:t> sont automatiquement insérée dans un appel de la méthode </a:t>
            </a:r>
            <a:r>
              <a:rPr lang="fr-FR" dirty="0" err="1"/>
              <a:t>print</a:t>
            </a:r>
            <a:r>
              <a:rPr lang="fr-FR" dirty="0"/>
              <a:t>(), cad à l’intérieur de la méthode dc il n'est pas nécessaire, ni même autorisé, de terminer l'expression par un point-virgule, dans la page </a:t>
            </a:r>
            <a:r>
              <a:rPr lang="fr-FR" dirty="0" err="1"/>
              <a:t>jsp</a:t>
            </a:r>
            <a:r>
              <a:rPr lang="fr-FR" dirty="0"/>
              <a:t>  Prenons un </a:t>
            </a:r>
            <a:r>
              <a:rPr lang="fr-FR" dirty="0" err="1"/>
              <a:t>exp</a:t>
            </a:r>
            <a:r>
              <a:rPr lang="fr-FR" dirty="0"/>
              <a:t> : si vous voulez afficher la date et l'heure actuelles dans votre page JSP, vous pouvez utiliser l'expression suivante :"Le serveur va interpréter cette expression comme </a:t>
            </a:r>
            <a:r>
              <a:rPr lang="fr-FR" sz="1200" spc="-5" dirty="0" err="1">
                <a:solidFill>
                  <a:srgbClr val="3C3C3C"/>
                </a:solidFill>
                <a:latin typeface="Times New Roman" panose="02020603050405020304" pitchFamily="18" charset="0"/>
                <a:cs typeface="Times New Roman" panose="02020603050405020304" pitchFamily="18" charset="0"/>
              </a:rPr>
              <a:t>out.println</a:t>
            </a:r>
            <a:r>
              <a:rPr lang="fr-FR" sz="1200" spc="-5" dirty="0">
                <a:solidFill>
                  <a:srgbClr val="3C3C3C"/>
                </a:solidFill>
                <a:latin typeface="Times New Roman" panose="02020603050405020304" pitchFamily="18" charset="0"/>
                <a:cs typeface="Times New Roman" panose="02020603050405020304" pitchFamily="18" charset="0"/>
              </a:rPr>
              <a:t>(new Date()) ; </a:t>
            </a:r>
            <a:r>
              <a:rPr lang="fr-FR" dirty="0"/>
              <a:t>la date actuelle sera affichée directement dans le navigateur à l'endroit où cette expression est placée,</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13</a:t>
            </a:fld>
            <a:endParaRPr lang="fr-FR"/>
          </a:p>
        </p:txBody>
      </p:sp>
    </p:spTree>
    <p:extLst>
      <p:ext uri="{BB962C8B-B14F-4D97-AF65-F5344CB8AC3E}">
        <p14:creationId xmlns:p14="http://schemas.microsoft.com/office/powerpoint/2010/main" val="44475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certains cas, notamment lorsque l'on travaille sur des pages JSP complexes, il est nécessaire d'ajouter des méthodes et des attributs spécifiques qu’on peut les réutiliser dans la page afin d’adapter la servlet ou bien le script </a:t>
            </a:r>
            <a:r>
              <a:rPr lang="fr-FR" dirty="0" err="1"/>
              <a:t>jsp</a:t>
            </a:r>
            <a:r>
              <a:rPr lang="fr-FR" dirty="0"/>
              <a:t> à nos besoin,  Voila un exemple de code JSP qui utilise une déclaration de variable et une méthode, l’</a:t>
            </a:r>
            <a:r>
              <a:rPr lang="fr-FR" dirty="0" err="1"/>
              <a:t>exp</a:t>
            </a:r>
            <a:r>
              <a:rPr lang="fr-FR" dirty="0"/>
              <a:t> illustre comment gérer des variables persistantes dans une page JSP.</a:t>
            </a:r>
          </a:p>
          <a:p>
            <a:r>
              <a:rPr lang="fr-FR" dirty="0"/>
              <a:t>une </a:t>
            </a:r>
            <a:r>
              <a:rPr lang="fr-FR" b="1" dirty="0"/>
              <a:t>variable persistante</a:t>
            </a:r>
            <a:r>
              <a:rPr lang="fr-FR" dirty="0"/>
              <a:t> est une donnée qui reste disponible entre * requêtes, généralement  </a:t>
            </a:r>
            <a:r>
              <a:rPr lang="fr-FR" dirty="0" err="1"/>
              <a:t>tq</a:t>
            </a:r>
            <a:r>
              <a:rPr lang="fr-FR" dirty="0"/>
              <a:t> la session est active la var est conservé à chaque </a:t>
            </a:r>
            <a:r>
              <a:rPr lang="fr-FR" dirty="0" err="1"/>
              <a:t>req</a:t>
            </a:r>
            <a:r>
              <a:rPr lang="fr-FR" dirty="0"/>
              <a:t>,</a:t>
            </a:r>
          </a:p>
          <a:p>
            <a:r>
              <a:rPr lang="fr-FR" dirty="0"/>
              <a:t>Je vous explique l’ex^: La partie &lt;%! ... %&gt; est utilisée pour déclarer une variable d'instance et une méthode dans la JSP.</a:t>
            </a:r>
          </a:p>
          <a:p>
            <a:pPr lvl="1"/>
            <a:r>
              <a:rPr lang="fr-FR" dirty="0"/>
              <a:t>La variable cpt est déclarée au niveau de la page et elle est persistante entre les invocations. </a:t>
            </a:r>
          </a:p>
          <a:p>
            <a:pPr lvl="1"/>
            <a:r>
              <a:rPr lang="fr-FR" dirty="0"/>
              <a:t>La méthode </a:t>
            </a:r>
            <a:r>
              <a:rPr lang="fr-FR" dirty="0" err="1"/>
              <a:t>getCpt</a:t>
            </a:r>
            <a:r>
              <a:rPr lang="fr-FR" dirty="0"/>
              <a:t>() renvoie la valeur actuelle de cpt, et  incrémente cette valeur à chaque appel.</a:t>
            </a:r>
          </a:p>
          <a:p>
            <a:pPr lvl="1"/>
            <a:r>
              <a:rPr lang="fr-FR" dirty="0"/>
              <a:t>Apres , la méthode </a:t>
            </a:r>
            <a:r>
              <a:rPr lang="fr-FR" dirty="0" err="1"/>
              <a:t>getCpt</a:t>
            </a:r>
            <a:r>
              <a:rPr lang="fr-FR" dirty="0"/>
              <a:t>() est appelée à l'intérieur d'une expression JSP &lt;%= </a:t>
            </a:r>
            <a:r>
              <a:rPr lang="fr-FR" dirty="0" err="1"/>
              <a:t>getCpt</a:t>
            </a:r>
            <a:r>
              <a:rPr lang="fr-FR" dirty="0"/>
              <a:t>() %&gt;, ce qui affiche la valeur courante de cpt dans la balise &lt;h1&gt;.</a:t>
            </a:r>
          </a:p>
          <a:p>
            <a:pPr lvl="1"/>
            <a:r>
              <a:rPr lang="fr-FR" dirty="0"/>
              <a:t>Lors de la première requête, la valeur affichée sera "0".</a:t>
            </a:r>
          </a:p>
          <a:p>
            <a:pPr lvl="1"/>
            <a:r>
              <a:rPr lang="fr-FR" dirty="0"/>
              <a:t>Lors de la deuxième requête, elle sera "1", et ainsi de suite, car la variable est persistante et conserve sa valeur entre les appels.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mn-lt"/>
              <a:cs typeface="Calibri"/>
            </a:endParaRP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14</a:t>
            </a:fld>
            <a:endParaRPr lang="fr-FR"/>
          </a:p>
        </p:txBody>
      </p:sp>
    </p:spTree>
    <p:extLst>
      <p:ext uri="{BB962C8B-B14F-4D97-AF65-F5344CB8AC3E}">
        <p14:creationId xmlns:p14="http://schemas.microsoft.com/office/powerpoint/2010/main" val="48617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objets implicites en JSP, comme out, </a:t>
            </a:r>
            <a:r>
              <a:rPr lang="fr-FR" dirty="0" err="1"/>
              <a:t>request</a:t>
            </a:r>
            <a:r>
              <a:rPr lang="fr-FR" dirty="0"/>
              <a:t>, et page, ne sont pas accessibles dans certaines sections du code JSP,. Ces objets sont créés et utilisés uniquement dans la méthode principale de la servlet générée par JSP, _</a:t>
            </a:r>
            <a:r>
              <a:rPr lang="fr-FR" dirty="0" err="1"/>
              <a:t>jspService</a:t>
            </a:r>
            <a:r>
              <a:rPr lang="fr-FR" dirty="0"/>
              <a:t>(). Cela signifie que toute tentative d'accès à ces objets en dehors de cette méthode, entraînera une erreur. C’est pour ça, il est nécessaire de comprendre la différence entre les </a:t>
            </a:r>
            <a:r>
              <a:rPr lang="fr-FR" b="1" dirty="0"/>
              <a:t>variables d'instance</a:t>
            </a:r>
            <a:r>
              <a:rPr lang="fr-FR" dirty="0"/>
              <a:t> et les </a:t>
            </a:r>
            <a:r>
              <a:rPr lang="fr-FR" b="1" dirty="0"/>
              <a:t>variables locales</a:t>
            </a:r>
            <a:r>
              <a:rPr lang="fr-FR" dirty="0"/>
              <a:t> en JSP.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Variable d'instance</a:t>
            </a:r>
            <a:r>
              <a:rPr lang="fr-FR" dirty="0"/>
              <a:t> comme l’</a:t>
            </a:r>
            <a:r>
              <a:rPr lang="fr-FR" dirty="0" err="1"/>
              <a:t>exp</a:t>
            </a:r>
            <a:r>
              <a:rPr lang="fr-FR" dirty="0"/>
              <a:t> </a:t>
            </a:r>
            <a:r>
              <a:rPr lang="fr-FR" dirty="0" err="1"/>
              <a:t>précedent</a:t>
            </a:r>
            <a:r>
              <a:rPr lang="fr-FR" dirty="0"/>
              <a:t> elles sont définies avec la syntaxe &lt;%! ... %&gt;, et elles sont déclarées en dehors de la méthode _</a:t>
            </a:r>
            <a:r>
              <a:rPr lang="fr-FR" dirty="0" err="1"/>
              <a:t>jspService</a:t>
            </a:r>
            <a:r>
              <a:rPr lang="fr-FR" dirty="0"/>
              <a:t>() et persistent entre plusieurs invocations de la page JSP. . </a:t>
            </a:r>
            <a:r>
              <a:rPr lang="fr-FR" b="1" dirty="0"/>
              <a:t>Cela peut être utile pour stocker des données qui doivent être partagées tout au long de la durée de vie de l'objet servlet</a:t>
            </a:r>
            <a:r>
              <a:rPr lang="fr-FR" dirty="0"/>
              <a:t>.  En revanche, </a:t>
            </a:r>
            <a:r>
              <a:rPr lang="fr-FR" b="1" dirty="0"/>
              <a:t>les variables locales</a:t>
            </a:r>
            <a:r>
              <a:rPr lang="fr-FR" dirty="0"/>
              <a:t>, définies avec les balise &lt;% ... %&gt;sans point d’</a:t>
            </a:r>
            <a:r>
              <a:rPr lang="fr-FR" dirty="0" err="1"/>
              <a:t>exlamation</a:t>
            </a:r>
            <a:r>
              <a:rPr lang="fr-FR" dirty="0"/>
              <a:t> elles, sont réinitialisées à chaque requête, car elles sont locales à la méthode _</a:t>
            </a:r>
            <a:r>
              <a:rPr lang="fr-FR" dirty="0" err="1"/>
              <a:t>jspService</a:t>
            </a:r>
            <a:r>
              <a:rPr lang="fr-FR" dirty="0"/>
              <a:t>() =&gt; Les </a:t>
            </a:r>
            <a:r>
              <a:rPr lang="fr-FR" b="1" dirty="0"/>
              <a:t>variables d'instance</a:t>
            </a:r>
            <a:r>
              <a:rPr lang="fr-FR" dirty="0"/>
              <a:t> définies avec ! persistent entre plusieurs requêtes. Les </a:t>
            </a:r>
            <a:r>
              <a:rPr lang="fr-FR" b="1" dirty="0"/>
              <a:t>variables locales</a:t>
            </a:r>
            <a:r>
              <a:rPr lang="fr-FR" dirty="0"/>
              <a:t> définies sans ! sont réinitialisées à chaque invocation de la page JSP.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15</a:t>
            </a:fld>
            <a:endParaRPr lang="fr-FR"/>
          </a:p>
        </p:txBody>
      </p:sp>
    </p:spTree>
    <p:extLst>
      <p:ext uri="{BB962C8B-B14F-4D97-AF65-F5344CB8AC3E}">
        <p14:creationId xmlns:p14="http://schemas.microsoft.com/office/powerpoint/2010/main" val="131639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directives en JSP fournissent des informations globales a la page JSP pour que le conteneur de servlets puisse la traiter. Elles se déclarent avec la syntaxe suivante :  &lt;%@ directive attribut="valeur" %&gt; Il existe trois principaux types de directives :</a:t>
            </a:r>
          </a:p>
          <a:p>
            <a:r>
              <a:rPr lang="fr-FR" b="1" dirty="0"/>
              <a:t>1. Directive page : </a:t>
            </a:r>
            <a:r>
              <a:rPr lang="fr-FR" dirty="0"/>
              <a:t>Elle permet de modifier certains paramètres de la page, comme l'importation de packages Java, la gestion des sessions ou le type de contenu envoyé au client. quelques exemple de formes //</a:t>
            </a:r>
            <a:r>
              <a:rPr lang="fr-FR" b="1" dirty="0" err="1"/>
              <a:t>isErrorPage</a:t>
            </a:r>
            <a:r>
              <a:rPr lang="fr-FR" dirty="0"/>
              <a:t> : Spécifie si la page est une page d'erreur. Exemple : &lt;%@ page </a:t>
            </a:r>
            <a:r>
              <a:rPr lang="fr-FR" dirty="0" err="1"/>
              <a:t>isErrorPage</a:t>
            </a:r>
            <a:r>
              <a:rPr lang="fr-FR" dirty="0"/>
              <a:t>="false" %&gt; ou b1 </a:t>
            </a:r>
            <a:r>
              <a:rPr lang="fr-FR" dirty="0" err="1"/>
              <a:t>errorpage</a:t>
            </a:r>
            <a:r>
              <a:rPr lang="fr-FR" dirty="0"/>
              <a:t> en </a:t>
            </a:r>
            <a:r>
              <a:rPr lang="fr-FR" dirty="0" err="1"/>
              <a:t>donnat</a:t>
            </a:r>
            <a:r>
              <a:rPr lang="fr-FR" dirty="0"/>
              <a:t> le nom de la page renvoyé en cas d’erreur;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16</a:t>
            </a:fld>
            <a:endParaRPr lang="fr-FR"/>
          </a:p>
        </p:txBody>
      </p:sp>
    </p:spTree>
    <p:extLst>
      <p:ext uri="{BB962C8B-B14F-4D97-AF65-F5344CB8AC3E}">
        <p14:creationId xmlns:p14="http://schemas.microsoft.com/office/powerpoint/2010/main" val="3549553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import</a:t>
            </a:r>
            <a:r>
              <a:rPr lang="fr-FR" dirty="0"/>
              <a:t> : Pour importer des classes Java nécessaires dans la page JSP soit </a:t>
            </a:r>
            <a:r>
              <a:rPr lang="fr-FR" dirty="0" err="1"/>
              <a:t>apartir</a:t>
            </a:r>
            <a:r>
              <a:rPr lang="fr-FR" dirty="0"/>
              <a:t> des package o </a:t>
            </a:r>
            <a:r>
              <a:rPr lang="fr-FR" dirty="0" err="1"/>
              <a:t>jsp</a:t>
            </a:r>
            <a:r>
              <a:rPr lang="fr-FR" dirty="0"/>
              <a:t> ou servlet </a:t>
            </a:r>
            <a:br>
              <a:rPr lang="fr-FR" dirty="0"/>
            </a:br>
            <a:r>
              <a:rPr lang="fr-FR" dirty="0"/>
              <a:t>Exemple : &lt;%@ page import="java.io.*, </a:t>
            </a:r>
            <a:r>
              <a:rPr lang="fr-FR" dirty="0" err="1"/>
              <a:t>java.sql</a:t>
            </a:r>
            <a:r>
              <a:rPr lang="fr-FR" dirty="0"/>
              <a:t>.*" %&gt; ,,,,,,,,,,,,,,,,,,,,,,,,,,,,,,,,,,,,,,,,,,,,,,,,,,</a:t>
            </a:r>
          </a:p>
          <a:p>
            <a:endParaRPr lang="fr-FR" dirty="0"/>
          </a:p>
          <a:p>
            <a:r>
              <a:rPr lang="fr-FR" b="1" dirty="0" err="1"/>
              <a:t>contentType</a:t>
            </a:r>
            <a:r>
              <a:rPr lang="fr-FR" dirty="0"/>
              <a:t> : Définit le type de contenu envoyé par la page (par exemple, HTML ou JSON). Qui </a:t>
            </a:r>
            <a:r>
              <a:rPr lang="fr-FR" dirty="0" err="1"/>
              <a:t>génerallement</a:t>
            </a:r>
            <a:r>
              <a:rPr lang="fr-FR" dirty="0"/>
              <a:t> html</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17</a:t>
            </a:fld>
            <a:endParaRPr lang="fr-FR"/>
          </a:p>
        </p:txBody>
      </p:sp>
    </p:spTree>
    <p:extLst>
      <p:ext uri="{BB962C8B-B14F-4D97-AF65-F5344CB8AC3E}">
        <p14:creationId xmlns:p14="http://schemas.microsoft.com/office/powerpoint/2010/main" val="3908022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
            </a:r>
            <a:r>
              <a:rPr lang="fr-FR" b="1" dirty="0"/>
              <a:t>2. type Directive </a:t>
            </a:r>
            <a:r>
              <a:rPr lang="fr-FR" b="1" dirty="0" err="1"/>
              <a:t>include</a:t>
            </a:r>
            <a:r>
              <a:rPr lang="fr-FR" b="1"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Elle permet d'inclure un autre fichier (par exemple, une autre page JSP ou un fichier statique) dans la page actuelle. sans besoin de retaper le code . Exemple : &lt;%@ </a:t>
            </a:r>
            <a:r>
              <a:rPr lang="fr-FR" dirty="0" err="1"/>
              <a:t>include</a:t>
            </a:r>
            <a:r>
              <a:rPr lang="fr-FR" dirty="0"/>
              <a:t> page="/</a:t>
            </a:r>
            <a:r>
              <a:rPr lang="fr-FR" dirty="0" err="1"/>
              <a:t>monJSP.jsp</a:t>
            </a:r>
            <a:r>
              <a:rPr lang="fr-FR" dirty="0"/>
              <a:t>" %&gt; cela </a:t>
            </a:r>
            <a:r>
              <a:rPr lang="fr-FR" dirty="0" err="1"/>
              <a:t>pemret</a:t>
            </a:r>
            <a:r>
              <a:rPr lang="fr-FR" dirty="0"/>
              <a:t> d’</a:t>
            </a:r>
            <a:r>
              <a:rPr lang="fr-FR" sz="1200" spc="-5" dirty="0">
                <a:solidFill>
                  <a:srgbClr val="3C3C3C"/>
                </a:solidFill>
                <a:latin typeface="Times New Roman" panose="02020603050405020304" pitchFamily="18" charset="0"/>
                <a:cs typeface="Times New Roman" panose="02020603050405020304" pitchFamily="18" charset="0"/>
              </a:rPr>
              <a:t>Inclut</a:t>
            </a:r>
            <a:r>
              <a:rPr lang="fr-FR" sz="1200" spc="-25"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la</a:t>
            </a:r>
            <a:r>
              <a:rPr lang="fr-FR" sz="1200" spc="-25" dirty="0">
                <a:solidFill>
                  <a:srgbClr val="3C3C3C"/>
                </a:solidFill>
                <a:latin typeface="Times New Roman" panose="02020603050405020304" pitchFamily="18" charset="0"/>
                <a:cs typeface="Times New Roman" panose="02020603050405020304" pitchFamily="18" charset="0"/>
              </a:rPr>
              <a:t> </a:t>
            </a:r>
            <a:r>
              <a:rPr lang="fr-FR" sz="1200" spc="-10" dirty="0">
                <a:solidFill>
                  <a:srgbClr val="3C3C3C"/>
                </a:solidFill>
                <a:latin typeface="Times New Roman" panose="02020603050405020304" pitchFamily="18" charset="0"/>
                <a:cs typeface="Times New Roman" panose="02020603050405020304" pitchFamily="18" charset="0"/>
              </a:rPr>
              <a:t>ressource</a:t>
            </a:r>
            <a:r>
              <a:rPr lang="fr-FR" sz="1200" spc="30"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sans</a:t>
            </a:r>
            <a:r>
              <a:rPr lang="fr-FR" sz="1200" spc="-15" dirty="0">
                <a:solidFill>
                  <a:srgbClr val="3C3C3C"/>
                </a:solidFill>
                <a:latin typeface="Times New Roman" panose="02020603050405020304" pitchFamily="18" charset="0"/>
                <a:cs typeface="Times New Roman" panose="02020603050405020304" pitchFamily="18" charset="0"/>
              </a:rPr>
              <a:t> </a:t>
            </a:r>
            <a:r>
              <a:rPr lang="fr-FR" sz="1200" spc="-10" dirty="0">
                <a:solidFill>
                  <a:srgbClr val="3C3C3C"/>
                </a:solidFill>
                <a:latin typeface="Times New Roman" panose="02020603050405020304" pitchFamily="18" charset="0"/>
                <a:cs typeface="Times New Roman" panose="02020603050405020304" pitchFamily="18" charset="0"/>
              </a:rPr>
              <a:t>l'interpréter; </a:t>
            </a:r>
            <a:r>
              <a:rPr lang="fr-FR" sz="1200" spc="-15" dirty="0">
                <a:solidFill>
                  <a:srgbClr val="3C3C3C"/>
                </a:solidFill>
                <a:latin typeface="Times New Roman" panose="02020603050405020304" pitchFamily="18" charset="0"/>
                <a:cs typeface="Times New Roman" panose="02020603050405020304" pitchFamily="18" charset="0"/>
              </a:rPr>
              <a:t>Cette</a:t>
            </a:r>
            <a:r>
              <a:rPr lang="fr-FR" sz="1200" spc="20"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inclusion</a:t>
            </a:r>
            <a:r>
              <a:rPr lang="fr-FR" sz="1200" spc="25"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se</a:t>
            </a:r>
            <a:r>
              <a:rPr lang="fr-FR" sz="1200" spc="15" dirty="0">
                <a:solidFill>
                  <a:srgbClr val="3C3C3C"/>
                </a:solidFill>
                <a:latin typeface="Times New Roman" panose="02020603050405020304" pitchFamily="18" charset="0"/>
                <a:cs typeface="Times New Roman" panose="02020603050405020304" pitchFamily="18" charset="0"/>
              </a:rPr>
              <a:t> </a:t>
            </a:r>
            <a:r>
              <a:rPr lang="fr-FR" sz="1200" spc="-10" dirty="0">
                <a:solidFill>
                  <a:srgbClr val="3C3C3C"/>
                </a:solidFill>
                <a:latin typeface="Times New Roman" panose="02020603050405020304" pitchFamily="18" charset="0"/>
                <a:cs typeface="Times New Roman" panose="02020603050405020304" pitchFamily="18" charset="0"/>
              </a:rPr>
              <a:t>fait</a:t>
            </a:r>
            <a:r>
              <a:rPr lang="fr-FR" sz="1200" spc="5" dirty="0">
                <a:solidFill>
                  <a:srgbClr val="3C3C3C"/>
                </a:solidFill>
                <a:latin typeface="Times New Roman" panose="02020603050405020304" pitchFamily="18" charset="0"/>
                <a:cs typeface="Times New Roman" panose="02020603050405020304" pitchFamily="18" charset="0"/>
              </a:rPr>
              <a:t> </a:t>
            </a:r>
            <a:r>
              <a:rPr lang="fr-FR" sz="1200" dirty="0">
                <a:solidFill>
                  <a:srgbClr val="3C3C3C"/>
                </a:solidFill>
                <a:latin typeface="Times New Roman" panose="02020603050405020304" pitchFamily="18" charset="0"/>
                <a:cs typeface="Times New Roman" panose="02020603050405020304" pitchFamily="18" charset="0"/>
              </a:rPr>
              <a:t>au</a:t>
            </a:r>
            <a:r>
              <a:rPr lang="fr-FR" sz="1200" spc="5"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moment</a:t>
            </a:r>
            <a:r>
              <a:rPr lang="fr-FR" sz="1200" spc="10"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de</a:t>
            </a:r>
            <a:r>
              <a:rPr lang="fr-FR" sz="1200" spc="15" dirty="0">
                <a:solidFill>
                  <a:srgbClr val="3C3C3C"/>
                </a:solidFill>
                <a:latin typeface="Times New Roman" panose="02020603050405020304" pitchFamily="18" charset="0"/>
                <a:cs typeface="Times New Roman" panose="02020603050405020304" pitchFamily="18" charset="0"/>
              </a:rPr>
              <a:t> </a:t>
            </a:r>
            <a:r>
              <a:rPr lang="fr-FR" sz="1200" spc="-5" dirty="0">
                <a:solidFill>
                  <a:srgbClr val="3C3C3C"/>
                </a:solidFill>
                <a:latin typeface="Times New Roman" panose="02020603050405020304" pitchFamily="18" charset="0"/>
                <a:cs typeface="Times New Roman" panose="02020603050405020304" pitchFamily="18" charset="0"/>
              </a:rPr>
              <a:t>la</a:t>
            </a:r>
            <a:r>
              <a:rPr lang="fr-FR" sz="1200" dirty="0">
                <a:solidFill>
                  <a:srgbClr val="3C3C3C"/>
                </a:solidFill>
                <a:latin typeface="Times New Roman" panose="02020603050405020304" pitchFamily="18" charset="0"/>
                <a:cs typeface="Times New Roman" panose="02020603050405020304" pitchFamily="18" charset="0"/>
              </a:rPr>
              <a:t> </a:t>
            </a:r>
            <a:r>
              <a:rPr lang="fr-FR" sz="1200" spc="-15" dirty="0">
                <a:solidFill>
                  <a:srgbClr val="3C3C3C"/>
                </a:solidFill>
                <a:latin typeface="Times New Roman" panose="02020603050405020304" pitchFamily="18" charset="0"/>
                <a:cs typeface="Times New Roman" panose="02020603050405020304" pitchFamily="18" charset="0"/>
              </a:rPr>
              <a:t>conversion,</a:t>
            </a:r>
            <a:r>
              <a:rPr lang="fr-FR" sz="1200" spc="45" dirty="0">
                <a:solidFill>
                  <a:srgbClr val="3C3C3C"/>
                </a:solidFill>
                <a:latin typeface="Times New Roman" panose="02020603050405020304" pitchFamily="18" charset="0"/>
                <a:cs typeface="Times New Roman" panose="02020603050405020304" pitchFamily="18" charset="0"/>
              </a:rPr>
              <a:t> </a:t>
            </a:r>
            <a:r>
              <a:rPr lang="fr-FR" sz="1200" b="1" spc="-5" dirty="0">
                <a:solidFill>
                  <a:srgbClr val="3C3C3C"/>
                </a:solidFill>
                <a:latin typeface="Times New Roman" panose="02020603050405020304" pitchFamily="18" charset="0"/>
                <a:cs typeface="Times New Roman" panose="02020603050405020304" pitchFamily="18" charset="0"/>
              </a:rPr>
              <a:t>pendant</a:t>
            </a:r>
            <a:r>
              <a:rPr lang="fr-FR" sz="1200" b="1" spc="-20" dirty="0">
                <a:solidFill>
                  <a:srgbClr val="3C3C3C"/>
                </a:solidFill>
                <a:latin typeface="Times New Roman" panose="02020603050405020304" pitchFamily="18" charset="0"/>
                <a:cs typeface="Times New Roman" panose="02020603050405020304" pitchFamily="18" charset="0"/>
              </a:rPr>
              <a:t> </a:t>
            </a:r>
            <a:r>
              <a:rPr lang="fr-FR" sz="1200" b="1" dirty="0">
                <a:solidFill>
                  <a:srgbClr val="3C3C3C"/>
                </a:solidFill>
                <a:latin typeface="Times New Roman" panose="02020603050405020304" pitchFamily="18" charset="0"/>
                <a:cs typeface="Times New Roman" panose="02020603050405020304" pitchFamily="18" charset="0"/>
              </a:rPr>
              <a:t>la</a:t>
            </a:r>
            <a:r>
              <a:rPr lang="fr-FR" sz="1200" b="1" spc="5" dirty="0">
                <a:solidFill>
                  <a:srgbClr val="3C3C3C"/>
                </a:solidFill>
                <a:latin typeface="Times New Roman" panose="02020603050405020304" pitchFamily="18" charset="0"/>
                <a:cs typeface="Times New Roman" panose="02020603050405020304" pitchFamily="18" charset="0"/>
              </a:rPr>
              <a:t> </a:t>
            </a:r>
            <a:r>
              <a:rPr lang="fr-FR" sz="1200" b="1" spc="-10" dirty="0">
                <a:solidFill>
                  <a:srgbClr val="3C3C3C"/>
                </a:solidFill>
                <a:latin typeface="Times New Roman" panose="02020603050405020304" pitchFamily="18" charset="0"/>
                <a:cs typeface="Times New Roman" panose="02020603050405020304" pitchFamily="18" charset="0"/>
              </a:rPr>
              <a:t>création</a:t>
            </a:r>
            <a:r>
              <a:rPr lang="fr-FR" sz="1200" b="1" spc="10" dirty="0">
                <a:solidFill>
                  <a:srgbClr val="3C3C3C"/>
                </a:solidFill>
                <a:latin typeface="Times New Roman" panose="02020603050405020304" pitchFamily="18" charset="0"/>
                <a:cs typeface="Times New Roman" panose="02020603050405020304" pitchFamily="18" charset="0"/>
              </a:rPr>
              <a:t> </a:t>
            </a:r>
            <a:r>
              <a:rPr lang="fr-FR" sz="1200" b="1" dirty="0">
                <a:solidFill>
                  <a:srgbClr val="3C3C3C"/>
                </a:solidFill>
                <a:latin typeface="Times New Roman" panose="02020603050405020304" pitchFamily="18" charset="0"/>
                <a:cs typeface="Times New Roman" panose="02020603050405020304" pitchFamily="18" charset="0"/>
              </a:rPr>
              <a:t>de</a:t>
            </a:r>
            <a:r>
              <a:rPr lang="fr-FR" sz="1200" b="1" spc="-30" dirty="0">
                <a:solidFill>
                  <a:srgbClr val="3C3C3C"/>
                </a:solidFill>
                <a:latin typeface="Times New Roman" panose="02020603050405020304" pitchFamily="18" charset="0"/>
                <a:cs typeface="Times New Roman" panose="02020603050405020304" pitchFamily="18" charset="0"/>
              </a:rPr>
              <a:t> </a:t>
            </a:r>
            <a:r>
              <a:rPr lang="fr-FR" sz="1200" b="1" dirty="0">
                <a:solidFill>
                  <a:srgbClr val="3C3C3C"/>
                </a:solidFill>
                <a:latin typeface="Times New Roman" panose="02020603050405020304" pitchFamily="18" charset="0"/>
                <a:cs typeface="Times New Roman" panose="02020603050405020304" pitchFamily="18" charset="0"/>
              </a:rPr>
              <a:t>la</a:t>
            </a:r>
            <a:r>
              <a:rPr lang="fr-FR" sz="1200" b="1" spc="5" dirty="0">
                <a:solidFill>
                  <a:srgbClr val="3C3C3C"/>
                </a:solidFill>
                <a:latin typeface="Times New Roman" panose="02020603050405020304" pitchFamily="18" charset="0"/>
                <a:cs typeface="Times New Roman" panose="02020603050405020304" pitchFamily="18" charset="0"/>
              </a:rPr>
              <a:t> </a:t>
            </a:r>
            <a:r>
              <a:rPr lang="fr-FR" sz="1200" b="1" spc="-5" dirty="0">
                <a:solidFill>
                  <a:srgbClr val="3C3C3C"/>
                </a:solidFill>
                <a:latin typeface="Times New Roman" panose="02020603050405020304" pitchFamily="18" charset="0"/>
                <a:cs typeface="Times New Roman" panose="02020603050405020304" pitchFamily="18" charset="0"/>
              </a:rPr>
              <a:t>servlet</a:t>
            </a:r>
            <a:r>
              <a:rPr lang="fr-FR" sz="1200" b="1" spc="-30" dirty="0">
                <a:solidFill>
                  <a:srgbClr val="3C3C3C"/>
                </a:solidFill>
                <a:latin typeface="Times New Roman" panose="02020603050405020304" pitchFamily="18" charset="0"/>
                <a:cs typeface="Times New Roman" panose="02020603050405020304" pitchFamily="18" charset="0"/>
              </a:rPr>
              <a:t> </a:t>
            </a:r>
            <a:r>
              <a:rPr lang="fr-FR" sz="1200" spc="-10" dirty="0">
                <a:solidFill>
                  <a:srgbClr val="3C3C3C"/>
                </a:solidFill>
                <a:latin typeface="Times New Roman" panose="02020603050405020304" pitchFamily="18" charset="0"/>
                <a:cs typeface="Times New Roman" panose="02020603050405020304" pitchFamily="18" charset="0"/>
              </a:rPr>
              <a:t>correspondante. </a:t>
            </a:r>
            <a:r>
              <a:rPr lang="fr-FR" dirty="0"/>
              <a:t>cad Le fichier inclus est traité lors de la phase de compilation de la JSP; Si le contenu de .</a:t>
            </a:r>
            <a:r>
              <a:rPr lang="fr-FR" dirty="0" err="1"/>
              <a:t>jsp</a:t>
            </a:r>
            <a:r>
              <a:rPr lang="fr-FR" dirty="0"/>
              <a:t> change, il faut recompiler la page principale pour que les modifications soient prises en compte.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18</a:t>
            </a:fld>
            <a:endParaRPr lang="fr-FR"/>
          </a:p>
        </p:txBody>
      </p:sp>
    </p:spTree>
    <p:extLst>
      <p:ext uri="{BB962C8B-B14F-4D97-AF65-F5344CB8AC3E}">
        <p14:creationId xmlns:p14="http://schemas.microsoft.com/office/powerpoint/2010/main" val="53143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Prenons un </a:t>
            </a:r>
            <a:r>
              <a:rPr lang="fr-FR" b="1" dirty="0" err="1"/>
              <a:t>exp</a:t>
            </a:r>
            <a:r>
              <a:rPr lang="fr-FR" b="1" dirty="0"/>
              <a:t> : on a 3 page ,,,,,et si par </a:t>
            </a:r>
            <a:r>
              <a:rPr lang="fr-FR" b="1" dirty="0" err="1"/>
              <a:t>exp</a:t>
            </a:r>
            <a:r>
              <a:rPr lang="fr-FR" b="1" dirty="0"/>
              <a:t> l’</a:t>
            </a:r>
            <a:r>
              <a:rPr lang="fr-FR" b="1" dirty="0" err="1"/>
              <a:t>entet</a:t>
            </a:r>
            <a:r>
              <a:rPr lang="fr-FR" b="1" dirty="0"/>
              <a:t> et pied de page sont  fixe pour tous les page dc au lieux d’</a:t>
            </a:r>
            <a:r>
              <a:rPr lang="fr-FR" b="1" dirty="0" err="1"/>
              <a:t>crire</a:t>
            </a:r>
            <a:r>
              <a:rPr lang="fr-FR" b="1" dirty="0"/>
              <a:t> le code à chaque fois, on fait juste l’appelle de ces 2 page par les balises @</a:t>
            </a:r>
            <a:r>
              <a:rPr lang="fr-FR" b="1" dirty="0" err="1"/>
              <a:t>include</a:t>
            </a:r>
            <a:r>
              <a:rPr lang="fr-FR" b="1" dirty="0"/>
              <a:t> en spécifiant le nom de la page: ,,,,,en fait @</a:t>
            </a:r>
            <a:r>
              <a:rPr lang="fr-FR" b="1" dirty="0" err="1"/>
              <a:t>include</a:t>
            </a:r>
            <a:r>
              <a:rPr lang="fr-FR" b="1" dirty="0"/>
              <a:t> page et @</a:t>
            </a:r>
            <a:r>
              <a:rPr lang="fr-FR" b="1" dirty="0" err="1"/>
              <a:t>include</a:t>
            </a:r>
            <a:r>
              <a:rPr lang="fr-FR" b="1" dirty="0"/>
              <a:t> file ,,,page pour </a:t>
            </a:r>
            <a:r>
              <a:rPr lang="fr-FR" b="1" dirty="0" err="1"/>
              <a:t>jsp</a:t>
            </a:r>
            <a:r>
              <a:rPr lang="fr-FR" b="1" dirty="0"/>
              <a:t> et file pour html en plus </a:t>
            </a:r>
            <a:r>
              <a:rPr lang="fr-FR" dirty="0"/>
              <a:t>la directive page est généralement utilisée pour des inclusions basées sur la racine de l'application, tandis que file est utilisée pour des inclusions basées sur le chemin relatif. En pratique, dans les deux cas, le contenu de la ressource incluse est fusionné au moment de la compilation.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19</a:t>
            </a:fld>
            <a:endParaRPr lang="fr-FR"/>
          </a:p>
        </p:txBody>
      </p:sp>
    </p:spTree>
    <p:extLst>
      <p:ext uri="{BB962C8B-B14F-4D97-AF65-F5344CB8AC3E}">
        <p14:creationId xmlns:p14="http://schemas.microsoft.com/office/powerpoint/2010/main" val="403071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découvrir c’est quoi une </a:t>
            </a:r>
            <a:r>
              <a:rPr lang="fr-FR" dirty="0" err="1"/>
              <a:t>jsp</a:t>
            </a:r>
            <a:r>
              <a:rPr lang="fr-FR" dirty="0"/>
              <a:t> ; comment elles fonctionnent ; par la suite on va voir le </a:t>
            </a:r>
            <a:r>
              <a:rPr lang="fr-FR" dirty="0" err="1"/>
              <a:t>role</a:t>
            </a:r>
            <a:r>
              <a:rPr lang="fr-FR" dirty="0"/>
              <a:t> des </a:t>
            </a:r>
            <a:r>
              <a:rPr lang="fr-FR" dirty="0" err="1"/>
              <a:t>jsp</a:t>
            </a:r>
            <a:r>
              <a:rPr lang="fr-FR" dirty="0"/>
              <a:t> dans l’architecture MVC ou bien le modèle de conception qui sépare les différentes couches d'une application (celles que nous avons abordées lors de la première séance)   et </a:t>
            </a:r>
            <a:r>
              <a:rPr lang="fr-FR" dirty="0" err="1"/>
              <a:t>finallment</a:t>
            </a:r>
            <a:r>
              <a:rPr lang="fr-FR" dirty="0"/>
              <a:t> on va explorer la relation entre les servlet  et les </a:t>
            </a:r>
            <a:r>
              <a:rPr lang="fr-FR" dirty="0" err="1"/>
              <a:t>jsp</a:t>
            </a:r>
            <a:r>
              <a:rPr lang="fr-FR" dirty="0"/>
              <a: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a:t>
            </a:fld>
            <a:endParaRPr lang="fr-FR"/>
          </a:p>
        </p:txBody>
      </p:sp>
    </p:spTree>
    <p:extLst>
      <p:ext uri="{BB962C8B-B14F-4D97-AF65-F5344CB8AC3E}">
        <p14:creationId xmlns:p14="http://schemas.microsoft.com/office/powerpoint/2010/main" val="339568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3. Directive </a:t>
            </a:r>
            <a:r>
              <a:rPr lang="fr-FR" b="1" dirty="0" err="1"/>
              <a:t>taglib</a:t>
            </a:r>
            <a:r>
              <a:rPr lang="fr-FR" b="1" dirty="0"/>
              <a:t> : </a:t>
            </a:r>
            <a:r>
              <a:rPr lang="fr-FR" dirty="0"/>
              <a:t>Elle est utilisée pour inclure des bibliothèques de balises personnalisées dans une page JSP. La </a:t>
            </a:r>
            <a:r>
              <a:rPr lang="fr-FR" dirty="0" err="1"/>
              <a:t>synataxe</a:t>
            </a:r>
            <a:r>
              <a:rPr lang="fr-FR" dirty="0"/>
              <a:t> de cette directive : &lt;%@ </a:t>
            </a:r>
            <a:r>
              <a:rPr lang="fr-FR" dirty="0" err="1"/>
              <a:t>taglib</a:t>
            </a:r>
            <a:r>
              <a:rPr lang="fr-FR" dirty="0"/>
              <a:t> </a:t>
            </a:r>
            <a:r>
              <a:rPr lang="fr-FR" dirty="0" err="1"/>
              <a:t>uri</a:t>
            </a:r>
            <a:r>
              <a:rPr lang="fr-FR" dirty="0"/>
              <a:t>="http://java.sun.com/</a:t>
            </a:r>
            <a:r>
              <a:rPr lang="fr-FR" dirty="0" err="1"/>
              <a:t>jsp</a:t>
            </a:r>
            <a:r>
              <a:rPr lang="fr-FR" dirty="0"/>
              <a:t>/</a:t>
            </a:r>
            <a:r>
              <a:rPr lang="fr-FR" dirty="0" err="1"/>
              <a:t>jstl</a:t>
            </a:r>
            <a:r>
              <a:rPr lang="fr-FR" dirty="0"/>
              <a:t>/</a:t>
            </a:r>
            <a:r>
              <a:rPr lang="fr-FR" dirty="0" err="1"/>
              <a:t>core</a:t>
            </a:r>
            <a:r>
              <a:rPr lang="fr-FR" dirty="0"/>
              <a:t>" </a:t>
            </a:r>
            <a:r>
              <a:rPr lang="fr-FR" dirty="0" err="1"/>
              <a:t>prefix</a:t>
            </a:r>
            <a:r>
              <a:rPr lang="fr-FR" dirty="0"/>
              <a:t>="c" %&gt; nous avons deux éléments clés :</a:t>
            </a:r>
            <a:r>
              <a:rPr lang="fr-FR" b="1" dirty="0"/>
              <a:t>URI</a:t>
            </a:r>
            <a:r>
              <a:rPr lang="fr-FR" dirty="0"/>
              <a:t> : Ce paramètre spécifie l'emplacement de la bibliothèque de balises que nous souhaitons utiliser. Comme un identifiant unique qui permet au moteur JSP de localiser et de charger les balises définies dans cette bibliothèque. </a:t>
            </a:r>
            <a:r>
              <a:rPr lang="fr-FR" b="1" dirty="0" err="1"/>
              <a:t>Prefix</a:t>
            </a:r>
            <a:r>
              <a:rPr lang="fr-FR" dirty="0"/>
              <a:t> : Ce préfixe, sera utilisé pour référencer les balises de la bibliothèque dans notre page JSP. Cela nous permet de créer des balises personnalisées, </a:t>
            </a:r>
          </a:p>
          <a:p>
            <a:r>
              <a:rPr lang="fr-FR" dirty="0"/>
              <a:t>Par </a:t>
            </a:r>
            <a:r>
              <a:rPr lang="fr-FR" dirty="0" err="1"/>
              <a:t>exp</a:t>
            </a:r>
            <a:r>
              <a:rPr lang="fr-FR" dirty="0"/>
              <a:t> la directive ,,,,,,,,,,,,,,,,, pour utiliser la balise personnalisée à partir de cette directive. On utilise La balise &lt;</a:t>
            </a:r>
            <a:r>
              <a:rPr lang="fr-FR" dirty="0" err="1"/>
              <a:t>my:customTag</a:t>
            </a:r>
            <a:r>
              <a:rPr lang="fr-FR" dirty="0"/>
              <a:t> /&gt; utilise le préfixe </a:t>
            </a:r>
            <a:r>
              <a:rPr lang="fr-FR" dirty="0" err="1"/>
              <a:t>my</a:t>
            </a:r>
            <a:r>
              <a:rPr lang="fr-FR" dirty="0"/>
              <a:t>, et on passe un attribut nommé </a:t>
            </a:r>
            <a:r>
              <a:rPr lang="fr-FR" dirty="0" err="1"/>
              <a:t>attribute</a:t>
            </a:r>
            <a:r>
              <a:rPr lang="fr-FR" dirty="0"/>
              <a:t> avec la valeur "value".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20</a:t>
            </a:fld>
            <a:endParaRPr lang="fr-FR"/>
          </a:p>
        </p:txBody>
      </p:sp>
    </p:spTree>
    <p:extLst>
      <p:ext uri="{BB962C8B-B14F-4D97-AF65-F5344CB8AC3E}">
        <p14:creationId xmlns:p14="http://schemas.microsoft.com/office/powerpoint/2010/main" val="697744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
            </a:r>
            <a:r>
              <a:rPr lang="fr-FR" sz="1200" dirty="0">
                <a:latin typeface="Times New Roman" panose="02020603050405020304" pitchFamily="18" charset="0"/>
                <a:cs typeface="Times New Roman" panose="02020603050405020304" pitchFamily="18" charset="0"/>
              </a:rPr>
              <a:t> Elles sont utilisées pour accomplir des tâches comme : Elles sont utilisées pour accomplir des tâches comme :</a:t>
            </a:r>
            <a:r>
              <a:rPr lang="fr-FR" dirty="0"/>
              <a:t>;;;;;;;;;;;;;;;;;;;;;;;;;;;;;;;;;;;;;;;;,,Les actions en JSP se reconnaissent facilement grâce à leur syntaxe particulière : elles utilisent un format similaire à des balises XML, telles que &lt;</a:t>
            </a:r>
            <a:r>
              <a:rPr lang="fr-FR" dirty="0" err="1"/>
              <a:t>jsp:tagName</a:t>
            </a:r>
            <a:r>
              <a:rPr lang="fr-FR" dirty="0"/>
              <a:t> ... /&gt;. Chaque action peut comporter plusieurs attributs qui nous permettent de configurer son comportement.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21</a:t>
            </a:fld>
            <a:endParaRPr lang="fr-FR"/>
          </a:p>
        </p:txBody>
      </p:sp>
    </p:spTree>
    <p:extLst>
      <p:ext uri="{BB962C8B-B14F-4D97-AF65-F5344CB8AC3E}">
        <p14:creationId xmlns:p14="http://schemas.microsoft.com/office/powerpoint/2010/main" val="295753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&lt;</a:t>
            </a:r>
            <a:r>
              <a:rPr lang="fr-FR" b="0" dirty="0" err="1"/>
              <a:t>jsp:include</a:t>
            </a:r>
            <a:r>
              <a:rPr lang="fr-FR" b="0" dirty="0"/>
              <a:t> page="..." /&gt; : Inclusion Dynamique : Cette action inclut la page spécifiée lors de l'exécution. &lt;%@ </a:t>
            </a:r>
            <a:r>
              <a:rPr lang="fr-FR" b="0" dirty="0" err="1"/>
              <a:t>include</a:t>
            </a:r>
            <a:r>
              <a:rPr lang="fr-FR" b="0" dirty="0"/>
              <a:t> page="..." %&gt; Inclusion Statique : Cette directive inclut la page spécifiée lors de la compilation de la JSP.</a:t>
            </a:r>
            <a:r>
              <a:rPr lang="fr-FR" dirty="0"/>
              <a:t> Le contenu de la page sera fusionné avec la page principale avant la compilation,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22</a:t>
            </a:fld>
            <a:endParaRPr lang="fr-FR"/>
          </a:p>
        </p:txBody>
      </p:sp>
    </p:spTree>
    <p:extLst>
      <p:ext uri="{BB962C8B-B14F-4D97-AF65-F5344CB8AC3E}">
        <p14:creationId xmlns:p14="http://schemas.microsoft.com/office/powerpoint/2010/main" val="3561990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l’utilisation du java dans les </a:t>
            </a:r>
            <a:r>
              <a:rPr lang="fr-FR" dirty="0" err="1"/>
              <a:t>jsp</a:t>
            </a:r>
            <a:r>
              <a:rPr lang="fr-FR" dirty="0"/>
              <a:t> va rendre le code un peu compliqué (html parfois java </a:t>
            </a:r>
            <a:r>
              <a:rPr lang="fr-FR" dirty="0" err="1"/>
              <a:t>dasn</a:t>
            </a:r>
            <a:r>
              <a:rPr lang="fr-FR" dirty="0"/>
              <a:t> la mm page ) dc c est pour ça on peut utiliser </a:t>
            </a:r>
            <a:r>
              <a:rPr lang="fr-FR" b="1" dirty="0"/>
              <a:t>Java Standard Tag Library (JSTL) c’</a:t>
            </a:r>
            <a:r>
              <a:rPr lang="fr-FR" dirty="0"/>
              <a:t>est une bibliothèque de balises qui vise à simplifier l'écriture de pages JSP pour réduire le besoin d'inclure du code Java directement dans les fichiers JSP. </a:t>
            </a:r>
            <a:r>
              <a:rPr lang="fr-FR" b="1" dirty="0"/>
              <a:t>2. Langage pour les auteurs de pages : </a:t>
            </a:r>
            <a:r>
              <a:rPr lang="fr-FR" dirty="0"/>
              <a:t>Elle offre une syntaxe simple à comprendre pour les développeurs car elle  facilitent l'accès aux données et la manipulation des objets dans une page JSP de manière structurée. // </a:t>
            </a:r>
            <a:r>
              <a:rPr lang="fr-FR" b="1" dirty="0"/>
              <a:t>Inclut un langage d'expression</a:t>
            </a:r>
            <a:r>
              <a:rPr lang="fr-FR" dirty="0"/>
              <a:t>  qui permet d'accéder aux objets, propriétés et variables dans une page JSP sans avoir besoin de faire appel à des méthodes Java explicites.  On utilise souvent $ pour indiquer une </a:t>
            </a:r>
            <a:r>
              <a:rPr lang="fr-FR" b="1" dirty="0"/>
              <a:t>expression ou calculer es valeur</a:t>
            </a:r>
            <a:r>
              <a:rPr lang="fr-FR" dirty="0"/>
              <a:t>//c</a:t>
            </a:r>
            <a:r>
              <a:rPr lang="fr-FR" b="1" dirty="0"/>
              <a:t>ontrôle du flux d'exécution: </a:t>
            </a:r>
            <a:r>
              <a:rPr lang="fr-FR" dirty="0"/>
              <a:t>à l'aide de balises spéciales (comme les boucles, conditions, etc.) on va voir la comment !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23</a:t>
            </a:fld>
            <a:endParaRPr lang="fr-FR"/>
          </a:p>
        </p:txBody>
      </p:sp>
    </p:spTree>
    <p:extLst>
      <p:ext uri="{BB962C8B-B14F-4D97-AF65-F5344CB8AC3E}">
        <p14:creationId xmlns:p14="http://schemas.microsoft.com/office/powerpoint/2010/main" val="1422372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les </a:t>
            </a:r>
            <a:r>
              <a:rPr lang="fr-FR" dirty="0" err="1"/>
              <a:t>baslises</a:t>
            </a:r>
            <a:r>
              <a:rPr lang="fr-FR" dirty="0"/>
              <a:t> </a:t>
            </a:r>
            <a:r>
              <a:rPr lang="fr-FR" b="1" dirty="0" err="1"/>
              <a:t>Core</a:t>
            </a:r>
            <a:r>
              <a:rPr lang="fr-FR" b="1" dirty="0"/>
              <a:t> Tags qui s</a:t>
            </a:r>
            <a:r>
              <a:rPr lang="fr-FR" dirty="0"/>
              <a:t>ont les plus utilisés dans JSTL. elles incluent des balises pour la sortie de texte, la gestion des variables, la logique conditionnelle, les boucles, pour le contrôle du flot de l’</a:t>
            </a:r>
            <a:r>
              <a:rPr lang="fr-FR" dirty="0" err="1"/>
              <a:t>excécution</a:t>
            </a:r>
            <a:r>
              <a:rPr lang="fr-FR" dirty="0"/>
              <a:t> . </a:t>
            </a:r>
            <a:r>
              <a:rPr lang="fr-FR" b="1" dirty="0"/>
              <a:t>Exemple</a:t>
            </a:r>
            <a:r>
              <a:rPr lang="fr-FR" dirty="0"/>
              <a:t> : La balise &lt;</a:t>
            </a:r>
            <a:r>
              <a:rPr lang="fr-FR" dirty="0" err="1"/>
              <a:t>c:forEach</a:t>
            </a:r>
            <a:r>
              <a:rPr lang="fr-FR" dirty="0"/>
              <a:t>&gt; permet de boucler sur des collections, tandis que &lt;</a:t>
            </a:r>
            <a:r>
              <a:rPr lang="fr-FR" dirty="0" err="1"/>
              <a:t>c:if</a:t>
            </a:r>
            <a:r>
              <a:rPr lang="fr-FR" dirty="0"/>
              <a:t>&gt; permet de gérer des conditions logiques. </a:t>
            </a:r>
            <a:r>
              <a:rPr lang="fr-FR" b="1" dirty="0"/>
              <a:t>2. XML Tags </a:t>
            </a:r>
            <a:r>
              <a:rPr lang="fr-FR" dirty="0"/>
              <a:t>permettent de travailler avec des données XML. </a:t>
            </a:r>
            <a:r>
              <a:rPr lang="fr-FR" b="1" dirty="0"/>
              <a:t>Exemple</a:t>
            </a:r>
            <a:r>
              <a:rPr lang="fr-FR" dirty="0"/>
              <a:t> : Vous pouvez utiliser &lt;</a:t>
            </a:r>
            <a:r>
              <a:rPr lang="fr-FR" dirty="0" err="1"/>
              <a:t>x:parse</a:t>
            </a:r>
            <a:r>
              <a:rPr lang="fr-FR" dirty="0"/>
              <a:t>&gt; pour analyser un document XML et ensuite utiliser &lt;</a:t>
            </a:r>
            <a:r>
              <a:rPr lang="fr-FR" dirty="0" err="1"/>
              <a:t>x:out</a:t>
            </a:r>
            <a:r>
              <a:rPr lang="fr-FR" dirty="0"/>
              <a:t>&gt; pour afficher des éléments spécifiques de ce document. </a:t>
            </a:r>
            <a:r>
              <a:rPr lang="fr-FR" b="1" dirty="0"/>
              <a:t>3. </a:t>
            </a:r>
            <a:r>
              <a:rPr lang="fr-FR" b="1" dirty="0" err="1"/>
              <a:t>Database</a:t>
            </a:r>
            <a:r>
              <a:rPr lang="fr-FR" b="1" dirty="0"/>
              <a:t> Tags </a:t>
            </a:r>
            <a:r>
              <a:rPr lang="fr-FR" dirty="0"/>
              <a:t>facilitent la </a:t>
            </a:r>
            <a:r>
              <a:rPr lang="fr-FR" dirty="0" err="1"/>
              <a:t>cnx</a:t>
            </a:r>
            <a:r>
              <a:rPr lang="fr-FR" dirty="0"/>
              <a:t> à une BD, l'accès aux données, l'exécution de requêtes SQL, la mise à jour des info, et même la </a:t>
            </a:r>
            <a:r>
              <a:rPr lang="fr-FR" dirty="0" err="1"/>
              <a:t>gest</a:t>
            </a:r>
            <a:r>
              <a:rPr lang="fr-FR" dirty="0"/>
              <a:t> des transactions directement dans une page JSP. </a:t>
            </a:r>
            <a:r>
              <a:rPr lang="fr-FR" b="1" dirty="0"/>
              <a:t>Exemple</a:t>
            </a:r>
            <a:r>
              <a:rPr lang="fr-FR" dirty="0"/>
              <a:t> : Avec la balise &lt;</a:t>
            </a:r>
            <a:r>
              <a:rPr lang="fr-FR" dirty="0" err="1"/>
              <a:t>sql:query</a:t>
            </a:r>
            <a:r>
              <a:rPr lang="fr-FR" dirty="0"/>
              <a:t>&gt;, vous pouvez exécuter une requête SQL et afficher les résultats directement sur la page. </a:t>
            </a:r>
            <a:r>
              <a:rPr lang="fr-FR" b="1" dirty="0"/>
              <a:t>4. Format Tags </a:t>
            </a:r>
            <a:r>
              <a:rPr lang="fr-FR" dirty="0"/>
              <a:t>Les </a:t>
            </a:r>
            <a:r>
              <a:rPr lang="fr-FR" b="1" dirty="0"/>
              <a:t>Format tags</a:t>
            </a:r>
            <a:r>
              <a:rPr lang="fr-FR" dirty="0"/>
              <a:t> s'occupent de tout ce qui et lié au formatage des dates, des nombres, ou encore la gestion de différentes langues. </a:t>
            </a:r>
            <a:r>
              <a:rPr lang="fr-FR" b="1" dirty="0"/>
              <a:t>Exemple</a:t>
            </a:r>
            <a:r>
              <a:rPr lang="fr-FR" dirty="0"/>
              <a:t> : La balise &lt;</a:t>
            </a:r>
            <a:r>
              <a:rPr lang="fr-FR" dirty="0" err="1"/>
              <a:t>fmt:formatNumber</a:t>
            </a:r>
            <a:r>
              <a:rPr lang="fr-FR" dirty="0"/>
              <a:t>&gt; permet de formater des nombres selon la locale de l'utilisateur, tandis que &lt;</a:t>
            </a:r>
            <a:r>
              <a:rPr lang="fr-FR" dirty="0" err="1"/>
              <a:t>fmt:message</a:t>
            </a:r>
            <a:r>
              <a:rPr lang="fr-FR" dirty="0"/>
              <a:t>&gt; permet d'afficher du texte traduit.</a:t>
            </a:r>
          </a:p>
          <a:p>
            <a:r>
              <a:rPr lang="fr-FR" dirty="0"/>
              <a:t>&gt;,,,,,,,,,,,,pour les interpréter </a:t>
            </a:r>
            <a:r>
              <a:rPr lang="fr-FR" dirty="0" err="1"/>
              <a:t>directeùment</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24</a:t>
            </a:fld>
            <a:endParaRPr lang="fr-FR"/>
          </a:p>
        </p:txBody>
      </p:sp>
    </p:spTree>
    <p:extLst>
      <p:ext uri="{BB962C8B-B14F-4D97-AF65-F5344CB8AC3E}">
        <p14:creationId xmlns:p14="http://schemas.microsoft.com/office/powerpoint/2010/main" val="593498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Imaginons que on a  une boucle pour afficher une liste de nombres de 1 à 10, et que on veux afficher uniquement les nombres pairs : dc on a besoin d’une condition ET d’une boucle dc il p faut penser d’utiliser </a:t>
            </a:r>
            <a:r>
              <a:rPr lang="fr-FR" dirty="0" err="1"/>
              <a:t>less</a:t>
            </a:r>
            <a:r>
              <a:rPr lang="fr-FR" dirty="0"/>
              <a:t> </a:t>
            </a:r>
            <a:r>
              <a:rPr lang="fr-FR" dirty="0" err="1"/>
              <a:t>core</a:t>
            </a:r>
            <a:r>
              <a:rPr lang="fr-FR" dirty="0"/>
              <a:t> </a:t>
            </a:r>
            <a:r>
              <a:rPr lang="fr-FR" dirty="0" err="1"/>
              <a:t>tage</a:t>
            </a:r>
            <a:r>
              <a:rPr lang="fr-FR" dirty="0"/>
              <a:t> des balise </a:t>
            </a:r>
            <a:r>
              <a:rPr lang="fr-FR" dirty="0" err="1"/>
              <a:t>jstl</a:t>
            </a:r>
            <a:r>
              <a:rPr lang="fr-FR" dirty="0"/>
              <a:t> et pour utiliser ces  balises il faut importer la biblio sui définit ces balises: dc comme 1</a:t>
            </a:r>
            <a:r>
              <a:rPr lang="fr-FR" baseline="30000" dirty="0"/>
              <a:t>er</a:t>
            </a:r>
            <a:r>
              <a:rPr lang="fr-FR" dirty="0"/>
              <a:t> ligne il faut définir la balise </a:t>
            </a:r>
            <a:r>
              <a:rPr lang="fr-FR" dirty="0" err="1"/>
              <a:t>taglib</a:t>
            </a:r>
            <a:r>
              <a:rPr lang="fr-FR" dirty="0"/>
              <a:t> pour importer la biblio </a:t>
            </a:r>
            <a:r>
              <a:rPr lang="fr-FR" dirty="0" err="1"/>
              <a:t>jstl</a:t>
            </a:r>
            <a:r>
              <a:rPr lang="fr-FR" dirty="0"/>
              <a:t> : je vous rappelle que la balise </a:t>
            </a:r>
            <a:r>
              <a:rPr lang="fr-FR" dirty="0" err="1"/>
              <a:t>taglib</a:t>
            </a:r>
            <a:r>
              <a:rPr lang="fr-FR" dirty="0"/>
              <a:t> </a:t>
            </a:r>
            <a:r>
              <a:rPr lang="fr-FR" dirty="0" err="1"/>
              <a:t>presente</a:t>
            </a:r>
            <a:r>
              <a:rPr lang="fr-FR" dirty="0"/>
              <a:t> 2 attribut </a:t>
            </a:r>
            <a:r>
              <a:rPr lang="fr-FR" dirty="0" err="1"/>
              <a:t>l’uri</a:t>
            </a:r>
            <a:r>
              <a:rPr lang="fr-FR" dirty="0"/>
              <a:t> et le </a:t>
            </a:r>
            <a:r>
              <a:rPr lang="fr-FR" dirty="0" err="1"/>
              <a:t>prefix</a:t>
            </a:r>
            <a:r>
              <a:rPr lang="fr-FR" dirty="0"/>
              <a:t> : le </a:t>
            </a:r>
            <a:r>
              <a:rPr lang="fr-FR" dirty="0" err="1"/>
              <a:t>prefix</a:t>
            </a:r>
            <a:r>
              <a:rPr lang="fr-FR" dirty="0"/>
              <a:t> qui sera utilisé pour faire référence aux balises de cette bibliothèque. </a:t>
            </a:r>
            <a:r>
              <a:rPr lang="fr-FR" dirty="0" err="1"/>
              <a:t>Dc</a:t>
            </a:r>
            <a:r>
              <a:rPr lang="fr-FR" dirty="0"/>
              <a:t> les balises dans ce code il doivent préfixé par c:  </a:t>
            </a:r>
            <a:r>
              <a:rPr lang="fr-FR" dirty="0" err="1"/>
              <a:t>apres</a:t>
            </a:r>
            <a:r>
              <a:rPr lang="fr-FR" dirty="0"/>
              <a:t> on va </a:t>
            </a:r>
            <a:r>
              <a:rPr lang="fr-FR" dirty="0" err="1"/>
              <a:t>parcourit</a:t>
            </a:r>
            <a:r>
              <a:rPr lang="fr-FR" dirty="0"/>
              <a:t> les nb de 1 a 10 avec la balise:::::::::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25</a:t>
            </a:fld>
            <a:endParaRPr lang="fr-FR"/>
          </a:p>
        </p:txBody>
      </p:sp>
    </p:spTree>
    <p:extLst>
      <p:ext uri="{BB962C8B-B14F-4D97-AF65-F5344CB8AC3E}">
        <p14:creationId xmlns:p14="http://schemas.microsoft.com/office/powerpoint/2010/main" val="673148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a:t>
            </a:r>
            <a:r>
              <a:rPr lang="fr-FR" dirty="0" err="1"/>
              <a:t>presenter</a:t>
            </a:r>
            <a:r>
              <a:rPr lang="fr-FR" dirty="0"/>
              <a:t> les com </a:t>
            </a:r>
            <a:r>
              <a:rPr lang="fr-FR" dirty="0" err="1"/>
              <a:t>dns</a:t>
            </a:r>
            <a:r>
              <a:rPr lang="fr-FR" dirty="0"/>
              <a:t> </a:t>
            </a:r>
            <a:r>
              <a:rPr lang="fr-FR" dirty="0" err="1"/>
              <a:t>pag</a:t>
            </a:r>
            <a:r>
              <a:rPr lang="fr-FR" dirty="0"/>
              <a:t> </a:t>
            </a:r>
            <a:r>
              <a:rPr lang="fr-FR" dirty="0" err="1"/>
              <a:t>jsp</a:t>
            </a:r>
            <a:r>
              <a:rPr lang="fr-FR" dirty="0"/>
              <a:t> , il existe deux façons de placer des commentaires : </a:t>
            </a:r>
          </a:p>
          <a:p>
            <a:r>
              <a:rPr lang="fr-FR" b="1" dirty="0"/>
              <a:t>Commentaire HTML : </a:t>
            </a:r>
            <a:r>
              <a:rPr lang="fr-FR" dirty="0"/>
              <a:t>Ce type de commentaire est </a:t>
            </a:r>
            <a:r>
              <a:rPr lang="fr-FR" b="1" dirty="0"/>
              <a:t>visible</a:t>
            </a:r>
            <a:r>
              <a:rPr lang="fr-FR" dirty="0"/>
              <a:t> dans le code source renvoyé au client (navigateur). Il est utile lorsque l’on souhaite laisser des informations pour d’autres développeurs ou pour des outils de développement web.</a:t>
            </a:r>
          </a:p>
          <a:p>
            <a:r>
              <a:rPr lang="fr-FR" b="1" dirty="0"/>
              <a:t>Commentaire JSP :l</a:t>
            </a:r>
            <a:r>
              <a:rPr lang="fr-FR" dirty="0"/>
              <a:t>e commentaire n'est </a:t>
            </a:r>
            <a:r>
              <a:rPr lang="fr-FR" b="1" dirty="0"/>
              <a:t>pas inclus</a:t>
            </a:r>
            <a:r>
              <a:rPr lang="fr-FR" dirty="0"/>
              <a:t> dans la réponse HTML envoyée au client. Il est invisible dans le code source, car il est filtré côté serveur.;;;;;;;;;;;;;;;;;;;;;;;</a:t>
            </a:r>
            <a:r>
              <a:rPr lang="fr-FR" b="1" dirty="0"/>
              <a:t>Pourquoi préférer les commentaires JSP ? Car il permettent d’optimiser la bande passante</a:t>
            </a:r>
            <a:r>
              <a:rPr lang="fr-FR" dirty="0"/>
              <a:t> : Les commentaires JSP ne sont pas transmis au client, ce qui réduit la taille de la réponse envoyée.</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26</a:t>
            </a:fld>
            <a:endParaRPr lang="fr-FR"/>
          </a:p>
        </p:txBody>
      </p:sp>
    </p:spTree>
    <p:extLst>
      <p:ext uri="{BB962C8B-B14F-4D97-AF65-F5344CB8AC3E}">
        <p14:creationId xmlns:p14="http://schemas.microsoft.com/office/powerpoint/2010/main" val="421074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vous rappelle ce que nous avons vu lors de la dernière séance : nous avons découvert les éléments de la page JSP, tels que </a:t>
            </a:r>
            <a:r>
              <a:rPr lang="fr-FR" b="1" dirty="0"/>
              <a:t>Scriptlets</a:t>
            </a:r>
            <a:r>
              <a:rPr lang="fr-FR" dirty="0"/>
              <a:t> : Bloc de code Java dans la page JSP,  les </a:t>
            </a:r>
            <a:r>
              <a:rPr lang="fr-FR" b="1" dirty="0"/>
              <a:t>Directives</a:t>
            </a:r>
            <a:r>
              <a:rPr lang="fr-FR" dirty="0"/>
              <a:t> : qui définissent les paramètres de la page(&lt;%@ </a:t>
            </a:r>
            <a:r>
              <a:rPr lang="fr-FR" dirty="0" err="1"/>
              <a:t>include</a:t>
            </a:r>
            <a:r>
              <a:rPr lang="fr-FR" dirty="0"/>
              <a:t> %&gt; pour inclure un fichier statiquement) -</a:t>
            </a:r>
            <a:r>
              <a:rPr lang="fr-FR" b="1" dirty="0"/>
              <a:t>Expressions JSP</a:t>
            </a:r>
            <a:r>
              <a:rPr lang="fr-FR" dirty="0"/>
              <a:t> : Exécutent instruction Java directement et affichent les résultats dans la page, -;-</a:t>
            </a:r>
            <a:r>
              <a:rPr lang="fr-FR" b="1" dirty="0"/>
              <a:t>Balises JSP ou actions</a:t>
            </a:r>
            <a:r>
              <a:rPr lang="fr-FR" dirty="0"/>
              <a:t> :pour  </a:t>
            </a:r>
            <a:r>
              <a:rPr lang="fr-FR" sz="1200" dirty="0">
                <a:latin typeface="Times New Roman" panose="02020603050405020304" pitchFamily="18" charset="0"/>
                <a:cs typeface="Times New Roman" panose="02020603050405020304" pitchFamily="18" charset="0"/>
              </a:rPr>
              <a:t>interagir avec des objets et le transfert entre page( </a:t>
            </a:r>
            <a:r>
              <a:rPr lang="fr-FR" dirty="0" err="1"/>
              <a:t>tq</a:t>
            </a:r>
            <a:r>
              <a:rPr lang="fr-FR" dirty="0"/>
              <a:t>&lt;</a:t>
            </a:r>
            <a:r>
              <a:rPr lang="fr-FR" dirty="0" err="1"/>
              <a:t>jsp:include</a:t>
            </a:r>
            <a:r>
              <a:rPr lang="fr-FR" dirty="0"/>
              <a:t>&gt; pour inclure dynamiquement un fichier et &lt;</a:t>
            </a:r>
            <a:r>
              <a:rPr lang="fr-FR" dirty="0" err="1"/>
              <a:t>jsp:forward</a:t>
            </a:r>
            <a:r>
              <a:rPr lang="fr-FR" dirty="0"/>
              <a:t>&gt; pour rediriger la requête. </a:t>
            </a:r>
            <a:r>
              <a:rPr lang="fr-FR" b="1" dirty="0"/>
              <a:t>Balises JSTL</a:t>
            </a:r>
            <a:r>
              <a:rPr lang="fr-FR" dirty="0"/>
              <a:t> : Balises de bibliothèque standard, telles que &lt;</a:t>
            </a:r>
            <a:r>
              <a:rPr lang="fr-FR" dirty="0" err="1"/>
              <a:t>c:forEach</a:t>
            </a:r>
            <a:r>
              <a:rPr lang="fr-FR" dirty="0"/>
              <a:t>&gt; pour des boucles, permettant un code plus propre et lisible.</a:t>
            </a:r>
          </a:p>
          <a:p>
            <a:endParaRPr lang="fr-FR" dirty="0"/>
          </a:p>
          <a:p>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27</a:t>
            </a:fld>
            <a:endParaRPr lang="fr-FR"/>
          </a:p>
        </p:txBody>
      </p:sp>
    </p:spTree>
    <p:extLst>
      <p:ext uri="{BB962C8B-B14F-4D97-AF65-F5344CB8AC3E}">
        <p14:creationId xmlns:p14="http://schemas.microsoft.com/office/powerpoint/2010/main" val="3065011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L’arch</a:t>
            </a:r>
            <a:r>
              <a:rPr lang="fr-FR" dirty="0"/>
              <a:t> MVC ou le modèle  Model-</a:t>
            </a:r>
            <a:r>
              <a:rPr lang="fr-FR" dirty="0" err="1"/>
              <a:t>View</a:t>
            </a:r>
            <a:r>
              <a:rPr lang="fr-FR" dirty="0"/>
              <a:t>-Controller : ce </a:t>
            </a:r>
            <a:r>
              <a:rPr lang="fr-FR" dirty="0" err="1"/>
              <a:t>modele</a:t>
            </a:r>
            <a:r>
              <a:rPr lang="fr-FR" dirty="0"/>
              <a:t> a pour objectif d’organiser une application interactive en séparant :</a:t>
            </a:r>
          </a:p>
          <a:p>
            <a:r>
              <a:rPr lang="fr-FR" dirty="0"/>
              <a:t>– les données – la représentation des données – le comportement de l’application : Le Modèle représente la structure des données dans l’application et les</a:t>
            </a:r>
          </a:p>
          <a:p>
            <a:r>
              <a:rPr lang="fr-FR" dirty="0"/>
              <a:t>opérations spécifiques sur ces données // Une Vue présente les données sous une certaine forme à l’utilisateur, suivant un contexte d’exploitation. // </a:t>
            </a:r>
          </a:p>
          <a:p>
            <a:r>
              <a:rPr lang="fr-FR" dirty="0"/>
              <a:t>Un Contrôleur traduit les interactions utilisateur en se basant sur le modèle (comportement) et sélectionne la vue appropriée selon l’état du modèle.</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28</a:t>
            </a:fld>
            <a:endParaRPr lang="fr-FR"/>
          </a:p>
        </p:txBody>
      </p:sp>
    </p:spTree>
    <p:extLst>
      <p:ext uri="{BB962C8B-B14F-4D97-AF65-F5344CB8AC3E}">
        <p14:creationId xmlns:p14="http://schemas.microsoft.com/office/powerpoint/2010/main" val="3262053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image illustre l’archi MVC: le </a:t>
            </a:r>
            <a:r>
              <a:rPr lang="fr-FR" b="1" dirty="0"/>
              <a:t>Client</a:t>
            </a:r>
            <a:r>
              <a:rPr lang="fr-FR" dirty="0"/>
              <a:t> envoie une </a:t>
            </a:r>
            <a:r>
              <a:rPr lang="fr-FR" dirty="0" err="1"/>
              <a:t>req</a:t>
            </a:r>
            <a:r>
              <a:rPr lang="fr-FR" dirty="0"/>
              <a:t> HTTP (GET/action1) au serveur : le </a:t>
            </a:r>
            <a:r>
              <a:rPr lang="fr-FR" b="1" dirty="0"/>
              <a:t>Contrôleur</a:t>
            </a:r>
            <a:r>
              <a:rPr lang="fr-FR" dirty="0"/>
              <a:t> réceptionne cette </a:t>
            </a:r>
            <a:r>
              <a:rPr lang="fr-FR" dirty="0" err="1"/>
              <a:t>req</a:t>
            </a:r>
            <a:r>
              <a:rPr lang="fr-FR" dirty="0"/>
              <a:t> pour la traiter avec une </a:t>
            </a:r>
            <a:r>
              <a:rPr lang="fr-FR" b="1" dirty="0"/>
              <a:t>Servlet</a:t>
            </a:r>
            <a:r>
              <a:rPr lang="fr-FR" dirty="0"/>
              <a:t>). La </a:t>
            </a:r>
            <a:r>
              <a:rPr lang="fr-FR" b="1" dirty="0"/>
              <a:t>Servlet</a:t>
            </a:r>
            <a:r>
              <a:rPr lang="fr-FR" dirty="0"/>
              <a:t> interagit avec le </a:t>
            </a:r>
            <a:r>
              <a:rPr lang="fr-FR" b="1" dirty="0"/>
              <a:t>Modèle</a:t>
            </a:r>
            <a:r>
              <a:rPr lang="fr-FR" dirty="0"/>
              <a:t> qui contient données pour traiter cette </a:t>
            </a:r>
            <a:r>
              <a:rPr lang="fr-FR" dirty="0" err="1"/>
              <a:t>req</a:t>
            </a:r>
            <a:r>
              <a:rPr lang="fr-FR" dirty="0"/>
              <a:t> , la servlet peut transférer les données au </a:t>
            </a:r>
            <a:r>
              <a:rPr lang="fr-FR" b="1" dirty="0"/>
              <a:t>Modèle</a:t>
            </a:r>
            <a:r>
              <a:rPr lang="fr-FR" dirty="0"/>
              <a:t> ou mm récupérer des données. Une fois les traitements sont effectué, la </a:t>
            </a:r>
            <a:r>
              <a:rPr lang="fr-FR" b="1" dirty="0"/>
              <a:t>Servlet</a:t>
            </a:r>
            <a:r>
              <a:rPr lang="fr-FR" dirty="0"/>
              <a:t> envoie les résultats à la </a:t>
            </a:r>
            <a:r>
              <a:rPr lang="fr-FR" b="1" dirty="0"/>
              <a:t>Vue</a:t>
            </a:r>
            <a:r>
              <a:rPr lang="fr-FR" dirty="0"/>
              <a:t> (une page </a:t>
            </a:r>
            <a:r>
              <a:rPr lang="fr-FR" b="1" dirty="0"/>
              <a:t>JSP</a:t>
            </a:r>
            <a:r>
              <a:rPr lang="fr-FR" dirty="0"/>
              <a:t>). Le </a:t>
            </a:r>
            <a:r>
              <a:rPr lang="fr-FR" b="1" dirty="0"/>
              <a:t>Modèle</a:t>
            </a:r>
            <a:r>
              <a:rPr lang="fr-FR" dirty="0"/>
              <a:t> est également utilisé pour envoyer des données à la </a:t>
            </a:r>
            <a:r>
              <a:rPr lang="fr-FR" b="1" dirty="0"/>
              <a:t>Vue</a:t>
            </a:r>
            <a:r>
              <a:rPr lang="fr-FR" dirty="0"/>
              <a:t>. Puisque on peut faire le traitement par les </a:t>
            </a:r>
            <a:r>
              <a:rPr lang="fr-FR" dirty="0" err="1"/>
              <a:t>jsp</a:t>
            </a:r>
            <a:r>
              <a:rPr lang="fr-FR" dirty="0"/>
              <a:t>. =&gt; le principe de </a:t>
            </a:r>
            <a:r>
              <a:rPr lang="fr-FR" dirty="0" err="1"/>
              <a:t>mvc</a:t>
            </a:r>
            <a:r>
              <a:rPr lang="fr-FR" dirty="0"/>
              <a:t> utilise les </a:t>
            </a:r>
            <a:r>
              <a:rPr lang="fr-FR" dirty="0" err="1"/>
              <a:t>jsp</a:t>
            </a:r>
            <a:r>
              <a:rPr lang="fr-FR" dirty="0"/>
              <a:t> pour  la logique de présentation,  le contrôle des interactions utilisateur se fait (Servlet) et les données ou la logique métier se fait par les (JavaBean),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29</a:t>
            </a:fld>
            <a:endParaRPr lang="fr-FR"/>
          </a:p>
        </p:txBody>
      </p:sp>
    </p:spTree>
    <p:extLst>
      <p:ext uri="{BB962C8B-B14F-4D97-AF65-F5344CB8AC3E}">
        <p14:creationId xmlns:p14="http://schemas.microsoft.com/office/powerpoint/2010/main" val="170188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Jsp</a:t>
            </a:r>
            <a:r>
              <a:rPr lang="fr-FR" dirty="0"/>
              <a:t> </a:t>
            </a:r>
            <a:r>
              <a:rPr lang="fr-FR" dirty="0" err="1"/>
              <a:t>ets</a:t>
            </a:r>
            <a:r>
              <a:rPr lang="fr-FR" dirty="0"/>
              <a:t> une tech </a:t>
            </a:r>
            <a:r>
              <a:rPr lang="fr-FR" dirty="0" err="1"/>
              <a:t>jee</a:t>
            </a:r>
            <a:r>
              <a:rPr lang="fr-FR" dirty="0"/>
              <a:t> pour </a:t>
            </a:r>
            <a:r>
              <a:rPr lang="fr-FR" dirty="0" err="1"/>
              <a:t>develooper</a:t>
            </a:r>
            <a:r>
              <a:rPr lang="fr-FR" dirty="0"/>
              <a:t> des app web; elle permet d’intégrer le code java directement dans html: dc un </a:t>
            </a:r>
            <a:r>
              <a:rPr lang="fr-FR" dirty="0" err="1"/>
              <a:t>fich.jsp</a:t>
            </a:r>
            <a:r>
              <a:rPr lang="fr-FR" dirty="0"/>
              <a:t> est composé d’un code ou d’un mélange entre le code java et le code html: // les caractéristique :  </a:t>
            </a:r>
            <a:r>
              <a:rPr lang="fr-FR" b="1" dirty="0" err="1"/>
              <a:t>Portabilite</a:t>
            </a:r>
            <a:r>
              <a:rPr lang="fr-FR" dirty="0"/>
              <a:t> puisque elle s’exécute sur le serveur, elles peuvent  fonctionnent sur toutes les plateformes disposant d'un serveur compatible Java, comme Tomcat </a:t>
            </a:r>
            <a:r>
              <a:rPr lang="fr-FR" b="1" dirty="0"/>
              <a:t>Basée sur Java :</a:t>
            </a:r>
            <a:r>
              <a:rPr lang="fr-FR" dirty="0"/>
              <a:t> Les JSP utilisent les API Java ainsi que les servlets pour générer dynamiquement du contenu </a:t>
            </a:r>
            <a:r>
              <a:rPr lang="fr-FR" dirty="0" err="1"/>
              <a:t>web.on</a:t>
            </a:r>
            <a:r>
              <a:rPr lang="fr-FR" dirty="0"/>
              <a:t> va voir comment </a:t>
            </a:r>
            <a:r>
              <a:rPr lang="fr-FR" b="1" dirty="0"/>
              <a:t>Comparaison avec d'autres technologies (PHP/ASP) :Plus propre que PHP :</a:t>
            </a:r>
            <a:r>
              <a:rPr lang="fr-FR" dirty="0"/>
              <a:t> Le code JSP est plus structuré et bénéficie d'une gestion des erreurs plus avancée grâce aux fonctionnalités Java.  </a:t>
            </a:r>
            <a:r>
              <a:rPr lang="fr-FR" b="1" dirty="0"/>
              <a:t>Plus indépendant que ASP :</a:t>
            </a:r>
            <a:r>
              <a:rPr lang="fr-FR" dirty="0"/>
              <a:t> Contrairement à ASP, les JSP ne dépendent pas d'une technologie propriétaire DONT le code source est contrôlé par une entreprise:. </a:t>
            </a:r>
            <a:r>
              <a:rPr lang="fr-FR" b="1" dirty="0"/>
              <a:t>ASP </a:t>
            </a:r>
            <a:r>
              <a:rPr lang="fr-FR" dirty="0"/>
              <a:t>une technologie de script côté SERV développée par Microsoft pour créer des pages web dynamiques: fich.asp = html + </a:t>
            </a:r>
            <a:r>
              <a:rPr lang="fr-FR" dirty="0" err="1"/>
              <a:t>Jscript</a:t>
            </a:r>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a:t>
            </a:fld>
            <a:endParaRPr lang="fr-FR"/>
          </a:p>
        </p:txBody>
      </p:sp>
    </p:spTree>
    <p:extLst>
      <p:ext uri="{BB962C8B-B14F-4D97-AF65-F5344CB8AC3E}">
        <p14:creationId xmlns:p14="http://schemas.microsoft.com/office/powerpoint/2010/main" val="1354265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,,,,,,Les JavaBeans sont souvent utilisés pour représenter des objets dans une application, comme des données ou des composants réutilisables dans des pages JSP.  Un JavaBean doit avoir un </a:t>
            </a:r>
            <a:r>
              <a:rPr lang="fr-FR" b="1" dirty="0"/>
              <a:t>constructeur public sans argument</a:t>
            </a:r>
            <a:r>
              <a:rPr lang="fr-FR" dirty="0"/>
              <a:t>. </a:t>
            </a:r>
            <a:r>
              <a:rPr lang="fr-FR" sz="1200" dirty="0">
                <a:latin typeface="Times New Roman" panose="02020603050405020304" pitchFamily="18" charset="0"/>
                <a:cs typeface="Times New Roman" panose="02020603050405020304" pitchFamily="18" charset="0"/>
              </a:rPr>
              <a:t>Cela permet de créer des instances de la classe facilement, notamment dans des environnements comme JSP. </a:t>
            </a:r>
            <a:r>
              <a:rPr lang="fr-FR" dirty="0"/>
              <a:t>, Les propriétés d'un JavaBean (ou attributs) doivent être accessibles via des méthodes </a:t>
            </a:r>
            <a:r>
              <a:rPr lang="fr-FR" b="1" dirty="0"/>
              <a:t>getter</a:t>
            </a:r>
            <a:r>
              <a:rPr lang="fr-FR" dirty="0"/>
              <a:t> (pour lire la valeur) et </a:t>
            </a:r>
            <a:r>
              <a:rPr lang="fr-FR" b="1" dirty="0"/>
              <a:t>setter</a:t>
            </a:r>
            <a:r>
              <a:rPr lang="fr-FR" dirty="0"/>
              <a:t> (pour définir/modifier la valeur). // Les JavaBeans sont utilisés principalement pour </a:t>
            </a:r>
            <a:r>
              <a:rPr lang="fr-FR" sz="2000" b="1" dirty="0">
                <a:latin typeface="Times New Roman" panose="02020603050405020304" pitchFamily="18" charset="0"/>
                <a:cs typeface="Times New Roman" panose="02020603050405020304" pitchFamily="18" charset="0"/>
              </a:rPr>
              <a:t>Encapsuler des données</a:t>
            </a:r>
            <a:r>
              <a:rPr lang="fr-FR" sz="2000" dirty="0">
                <a:latin typeface="Times New Roman" panose="02020603050405020304" pitchFamily="18" charset="0"/>
                <a:cs typeface="Times New Roman" panose="02020603050405020304" pitchFamily="18" charset="0"/>
              </a:rPr>
              <a:t> : Ils regroupent les données liées entre elles dans un seul objet. Par exemple, une classe Person peut contenir les informations de nom, d'âge, d'adresse, etc. </a:t>
            </a:r>
          </a:p>
          <a:p>
            <a:pPr lvl="1"/>
            <a:r>
              <a:rPr lang="fr-FR" sz="2000" b="1" dirty="0">
                <a:latin typeface="Times New Roman" panose="02020603050405020304" pitchFamily="18" charset="0"/>
                <a:cs typeface="Times New Roman" panose="02020603050405020304" pitchFamily="18" charset="0"/>
              </a:rPr>
              <a:t>Composants réutilisables</a:t>
            </a:r>
            <a:r>
              <a:rPr lang="fr-FR" sz="2000" dirty="0">
                <a:latin typeface="Times New Roman" panose="02020603050405020304" pitchFamily="18" charset="0"/>
                <a:cs typeface="Times New Roman" panose="02020603050405020304" pitchFamily="18" charset="0"/>
              </a:rPr>
              <a:t> : Les JavaBeans peuvent être réutilisés dans différentes parties d'une application ou même dans différentes applications.</a:t>
            </a:r>
          </a:p>
          <a:p>
            <a:pPr lvl="1"/>
            <a:r>
              <a:rPr lang="fr-FR" sz="2000" b="1" dirty="0">
                <a:latin typeface="Times New Roman" panose="02020603050405020304" pitchFamily="18" charset="0"/>
                <a:cs typeface="Times New Roman" panose="02020603050405020304" pitchFamily="18" charset="0"/>
              </a:rPr>
              <a:t>Intégration facile avec JSP</a:t>
            </a:r>
            <a:r>
              <a:rPr lang="fr-FR" sz="2000" dirty="0">
                <a:latin typeface="Times New Roman" panose="02020603050405020304" pitchFamily="18" charset="0"/>
                <a:cs typeface="Times New Roman" panose="02020603050405020304" pitchFamily="18" charset="0"/>
              </a:rPr>
              <a:t> : Dans les pages JSP, les JavaBeans peuvent être facilement manipulés avec des actions comme &lt;</a:t>
            </a:r>
            <a:r>
              <a:rPr lang="fr-FR" sz="2000" dirty="0" err="1">
                <a:latin typeface="Times New Roman" panose="02020603050405020304" pitchFamily="18" charset="0"/>
                <a:cs typeface="Times New Roman" panose="02020603050405020304" pitchFamily="18" charset="0"/>
              </a:rPr>
              <a:t>jsp:useBean</a:t>
            </a:r>
            <a:r>
              <a:rPr lang="fr-FR" sz="2000" dirty="0">
                <a:latin typeface="Times New Roman" panose="02020603050405020304" pitchFamily="18" charset="0"/>
                <a:cs typeface="Times New Roman" panose="02020603050405020304" pitchFamily="18" charset="0"/>
              </a:rPr>
              <a:t>&gt;, &lt;</a:t>
            </a:r>
            <a:r>
              <a:rPr lang="fr-FR" sz="2000" dirty="0" err="1">
                <a:latin typeface="Times New Roman" panose="02020603050405020304" pitchFamily="18" charset="0"/>
                <a:cs typeface="Times New Roman" panose="02020603050405020304" pitchFamily="18" charset="0"/>
              </a:rPr>
              <a:t>jsp:setProperty</a:t>
            </a:r>
            <a:r>
              <a:rPr lang="fr-FR" sz="2000" dirty="0">
                <a:latin typeface="Times New Roman" panose="02020603050405020304" pitchFamily="18" charset="0"/>
                <a:cs typeface="Times New Roman" panose="02020603050405020304" pitchFamily="18" charset="0"/>
              </a:rPr>
              <a:t>&gt;, et &lt;</a:t>
            </a:r>
            <a:r>
              <a:rPr lang="fr-FR" sz="2000" dirty="0" err="1">
                <a:latin typeface="Times New Roman" panose="02020603050405020304" pitchFamily="18" charset="0"/>
                <a:cs typeface="Times New Roman" panose="02020603050405020304" pitchFamily="18" charset="0"/>
              </a:rPr>
              <a:t>jsp:getProperty</a:t>
            </a:r>
            <a:r>
              <a:rPr lang="fr-FR" sz="2000" dirty="0">
                <a:latin typeface="Times New Roman" panose="02020603050405020304" pitchFamily="18" charset="0"/>
                <a:cs typeface="Times New Roman" panose="02020603050405020304" pitchFamily="18"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30</a:t>
            </a:fld>
            <a:endParaRPr lang="fr-FR"/>
          </a:p>
        </p:txBody>
      </p:sp>
    </p:spTree>
    <p:extLst>
      <p:ext uri="{BB962C8B-B14F-4D97-AF65-F5344CB8AC3E}">
        <p14:creationId xmlns:p14="http://schemas.microsoft.com/office/powerpoint/2010/main" val="2467435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au </a:t>
            </a:r>
            <a:r>
              <a:rPr lang="fr-FR" dirty="0" err="1"/>
              <a:t>role</a:t>
            </a:r>
            <a:r>
              <a:rPr lang="fr-FR" dirty="0"/>
              <a:t> des </a:t>
            </a:r>
            <a:r>
              <a:rPr lang="fr-FR" dirty="0" err="1"/>
              <a:t>jsp</a:t>
            </a:r>
            <a:r>
              <a:rPr lang="fr-FR" dirty="0"/>
              <a:t> </a:t>
            </a:r>
            <a:r>
              <a:rPr lang="fr-FR" dirty="0" err="1"/>
              <a:t>dasn</a:t>
            </a:r>
            <a:r>
              <a:rPr lang="fr-FR" dirty="0"/>
              <a:t> le </a:t>
            </a:r>
            <a:r>
              <a:rPr lang="fr-FR" dirty="0" err="1"/>
              <a:t>modele</a:t>
            </a:r>
            <a:r>
              <a:rPr lang="fr-FR" dirty="0"/>
              <a:t> MCVC : Prenons un </a:t>
            </a:r>
            <a:r>
              <a:rPr lang="fr-FR" dirty="0" err="1"/>
              <a:t>exp</a:t>
            </a:r>
            <a:r>
              <a:rPr lang="fr-FR" dirty="0"/>
              <a:t> pour voir techniquement comment les composant de cette </a:t>
            </a:r>
            <a:r>
              <a:rPr lang="fr-FR" dirty="0" err="1"/>
              <a:t>arch</a:t>
            </a:r>
            <a:r>
              <a:rPr lang="fr-FR" dirty="0"/>
              <a:t> interagissent ! </a:t>
            </a:r>
          </a:p>
          <a:p>
            <a:r>
              <a:rPr lang="fr-FR" dirty="0"/>
              <a:t>1</a:t>
            </a:r>
            <a:r>
              <a:rPr lang="fr-FR" baseline="30000" dirty="0"/>
              <a:t>er</a:t>
            </a:r>
            <a:r>
              <a:rPr lang="fr-FR" dirty="0"/>
              <a:t>: Le client ou  un navigateur web envoie une requête au serveur par </a:t>
            </a:r>
            <a:r>
              <a:rPr lang="fr-FR" dirty="0" err="1"/>
              <a:t>exp</a:t>
            </a:r>
            <a:r>
              <a:rPr lang="fr-FR" dirty="0"/>
              <a:t> pour accéder à une page HTML (ici index.html;. </a:t>
            </a:r>
            <a:r>
              <a:rPr lang="fr-FR" dirty="0" err="1"/>
              <a:t>Dc</a:t>
            </a:r>
            <a:r>
              <a:rPr lang="fr-FR" dirty="0"/>
              <a:t> La 1</a:t>
            </a:r>
            <a:r>
              <a:rPr lang="fr-FR" baseline="30000" dirty="0"/>
              <a:t>er</a:t>
            </a:r>
            <a:r>
              <a:rPr lang="fr-FR" dirty="0"/>
              <a:t> étape;;;;;;;;;;;;;;;;;;;;;;;;;;;;;;;;;;;;;;;;;;;</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31</a:t>
            </a:fld>
            <a:endParaRPr lang="fr-FR"/>
          </a:p>
        </p:txBody>
      </p:sp>
    </p:spTree>
    <p:extLst>
      <p:ext uri="{BB962C8B-B14F-4D97-AF65-F5344CB8AC3E}">
        <p14:creationId xmlns:p14="http://schemas.microsoft.com/office/powerpoint/2010/main" val="671488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 fichier </a:t>
            </a:r>
            <a:r>
              <a:rPr lang="fr-FR" b="1" dirty="0" err="1"/>
              <a:t>index,html</a:t>
            </a:r>
            <a:r>
              <a:rPr lang="fr-FR" b="1" dirty="0"/>
              <a:t> ou le </a:t>
            </a:r>
            <a:r>
              <a:rPr lang="fr-FR" dirty="0"/>
              <a:t>formulaire  demandé par l’user </a:t>
            </a:r>
            <a:r>
              <a:rPr lang="fr-FR" b="1" dirty="0"/>
              <a:t>est formé d’une liste de </a:t>
            </a:r>
            <a:r>
              <a:rPr lang="fr-FR" b="1" dirty="0" err="1"/>
              <a:t>selection</a:t>
            </a:r>
            <a:r>
              <a:rPr lang="fr-FR" b="1" dirty="0"/>
              <a:t> </a:t>
            </a:r>
            <a:r>
              <a:rPr lang="fr-FR" dirty="0"/>
              <a:t> pour  que l'utilisateur puisse sélectionner une promotion </a:t>
            </a:r>
            <a:r>
              <a:rPr lang="fr-FR" dirty="0" err="1"/>
              <a:t>ing</a:t>
            </a:r>
            <a:r>
              <a:rPr lang="fr-FR" dirty="0"/>
              <a:t> 1 ou 2 et de soumettre cette information, avec la méthode HTTP GET Cela signifie que les paramètres seront envoyés via l'URL.. Le nom du paramètre est promo , ce nom sera </a:t>
            </a:r>
            <a:r>
              <a:rPr lang="fr-FR" dirty="0" err="1"/>
              <a:t>utillisé</a:t>
            </a:r>
            <a:r>
              <a:rPr lang="fr-FR" dirty="0"/>
              <a:t> pour extraire la valeur du </a:t>
            </a:r>
            <a:r>
              <a:rPr lang="fr-FR" dirty="0" err="1"/>
              <a:t>paramétre</a:t>
            </a:r>
            <a:r>
              <a:rPr lang="fr-FR" dirty="0"/>
              <a: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32</a:t>
            </a:fld>
            <a:endParaRPr lang="fr-FR"/>
          </a:p>
        </p:txBody>
      </p:sp>
    </p:spTree>
    <p:extLst>
      <p:ext uri="{BB962C8B-B14F-4D97-AF65-F5344CB8AC3E}">
        <p14:creationId xmlns:p14="http://schemas.microsoft.com/office/powerpoint/2010/main" val="88979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Suite à l’envoi du </a:t>
            </a:r>
            <a:r>
              <a:rPr lang="fr-FR" b="1" dirty="0" err="1"/>
              <a:t>formuliare</a:t>
            </a:r>
            <a:r>
              <a:rPr lang="fr-FR" b="1" dirty="0"/>
              <a:t> la par </a:t>
            </a:r>
            <a:r>
              <a:rPr lang="fr-FR" b="1" dirty="0" err="1"/>
              <a:t>exp</a:t>
            </a:r>
            <a:r>
              <a:rPr lang="fr-FR" b="1" dirty="0"/>
              <a:t> la val </a:t>
            </a:r>
            <a:r>
              <a:rPr lang="fr-FR" b="1" dirty="0" err="1"/>
              <a:t>selectioné</a:t>
            </a:r>
            <a:r>
              <a:rPr lang="fr-FR" b="1" dirty="0"/>
              <a:t> est ing2 //</a:t>
            </a:r>
            <a:r>
              <a:rPr lang="fr-FR" dirty="0"/>
              <a:t>:  Le conteneur web dans le </a:t>
            </a:r>
            <a:r>
              <a:rPr lang="fr-FR" dirty="0" err="1"/>
              <a:t>serv</a:t>
            </a:r>
            <a:r>
              <a:rPr lang="fr-FR" dirty="0"/>
              <a:t>  reçoit cette requête et la transmet à la servlet correspondante </a:t>
            </a:r>
            <a:r>
              <a:rPr lang="fr-FR" dirty="0" err="1"/>
              <a:t>selectpromo</a:t>
            </a:r>
            <a:r>
              <a:rPr lang="fr-FR" dirty="0"/>
              <a:t>, qui agit comme le contrôleur dans le modèle MVC. // elle va prendre en charge la requête, et va effectuer les vérifications nécessaires et prépare le traitement,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33</a:t>
            </a:fld>
            <a:endParaRPr lang="fr-FR"/>
          </a:p>
        </p:txBody>
      </p:sp>
    </p:spTree>
    <p:extLst>
      <p:ext uri="{BB962C8B-B14F-4D97-AF65-F5344CB8AC3E}">
        <p14:creationId xmlns:p14="http://schemas.microsoft.com/office/powerpoint/2010/main" val="482183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 &amp;er chose à faire par la servlet est la récupération des valeur des </a:t>
            </a:r>
            <a:r>
              <a:rPr lang="fr-FR" b="1" dirty="0" err="1"/>
              <a:t>parametre</a:t>
            </a:r>
            <a:r>
              <a:rPr lang="fr-FR" b="1" dirty="0"/>
              <a:t> ; comme vous voyez puisque c’est une </a:t>
            </a:r>
            <a:r>
              <a:rPr lang="fr-FR" b="1" dirty="0" err="1"/>
              <a:t>req</a:t>
            </a:r>
            <a:r>
              <a:rPr lang="fr-FR" b="1" dirty="0"/>
              <a:t> </a:t>
            </a:r>
            <a:r>
              <a:rPr lang="fr-FR" b="1" dirty="0" err="1"/>
              <a:t>get</a:t>
            </a:r>
            <a:r>
              <a:rPr lang="fr-FR" b="1" dirty="0"/>
              <a:t> dc la </a:t>
            </a:r>
            <a:r>
              <a:rPr lang="fr-FR" b="1" dirty="0" err="1"/>
              <a:t>methode</a:t>
            </a:r>
            <a:r>
              <a:rPr lang="fr-FR" b="1" dirty="0"/>
              <a:t> </a:t>
            </a:r>
            <a:r>
              <a:rPr lang="fr-FR" b="1" dirty="0" err="1"/>
              <a:t>doget</a:t>
            </a:r>
            <a:r>
              <a:rPr lang="fr-FR" b="1" dirty="0"/>
              <a:t> est </a:t>
            </a:r>
            <a:r>
              <a:rPr lang="fr-FR" b="1" dirty="0" err="1"/>
              <a:t>implementé</a:t>
            </a:r>
            <a:r>
              <a:rPr lang="fr-FR" b="1" dirty="0"/>
              <a:t> pour </a:t>
            </a:r>
            <a:r>
              <a:rPr lang="fr-FR" b="1" dirty="0" err="1"/>
              <a:t>récuperer</a:t>
            </a:r>
            <a:r>
              <a:rPr lang="fr-FR" b="1" dirty="0"/>
              <a:t> les info saisi par le </a:t>
            </a:r>
            <a:r>
              <a:rPr lang="fr-FR" b="1" dirty="0" err="1"/>
              <a:t>clt</a:t>
            </a:r>
            <a:r>
              <a:rPr lang="fr-FR" b="1" dirty="0"/>
              <a:t> avec la </a:t>
            </a:r>
            <a:r>
              <a:rPr lang="fr-FR" b="1" dirty="0" err="1"/>
              <a:t>meth</a:t>
            </a:r>
            <a:r>
              <a:rPr lang="fr-FR" b="1" dirty="0"/>
              <a:t> </a:t>
            </a:r>
            <a:r>
              <a:rPr lang="fr-FR" b="1" dirty="0" err="1"/>
              <a:t>getParmétre</a:t>
            </a:r>
            <a:r>
              <a:rPr lang="fr-FR" b="1" dirty="0"/>
              <a:t>(promo) ou promo est le nom du champ dans le formulaire,  </a:t>
            </a:r>
          </a:p>
          <a:p>
            <a:endParaRPr lang="fr-FR" b="1"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34</a:t>
            </a:fld>
            <a:endParaRPr lang="fr-FR"/>
          </a:p>
        </p:txBody>
      </p:sp>
    </p:spTree>
    <p:extLst>
      <p:ext uri="{BB962C8B-B14F-4D97-AF65-F5344CB8AC3E}">
        <p14:creationId xmlns:p14="http://schemas.microsoft.com/office/powerpoint/2010/main" val="309287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la suite comme étape3, le </a:t>
            </a:r>
            <a:r>
              <a:rPr lang="fr-FR" dirty="0" err="1"/>
              <a:t>controller</a:t>
            </a:r>
            <a:r>
              <a:rPr lang="fr-FR" dirty="0"/>
              <a:t> (ou la classe </a:t>
            </a:r>
            <a:r>
              <a:rPr lang="fr-FR" dirty="0" err="1"/>
              <a:t>précedente</a:t>
            </a:r>
            <a:r>
              <a:rPr lang="fr-FR" dirty="0"/>
              <a:t> SelectPromo.java) pour qu’elle puisse effectuer le traitement, elle interroge le modèle pour obtenir les données nécessaires en réponse à la requête du client. </a:t>
            </a:r>
            <a:r>
              <a:rPr lang="fr-FR" dirty="0" err="1"/>
              <a:t>Dc</a:t>
            </a:r>
            <a:r>
              <a:rPr lang="fr-FR" dirty="0"/>
              <a:t> c’est la </a:t>
            </a:r>
            <a:r>
              <a:rPr lang="fr-FR" dirty="0" err="1"/>
              <a:t>troisiéme</a:t>
            </a:r>
            <a:r>
              <a:rPr lang="fr-FR" dirty="0"/>
              <a:t> étape est l’intervention du modèle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35</a:t>
            </a:fld>
            <a:endParaRPr lang="fr-FR"/>
          </a:p>
        </p:txBody>
      </p:sp>
    </p:spTree>
    <p:extLst>
      <p:ext uri="{BB962C8B-B14F-4D97-AF65-F5344CB8AC3E}">
        <p14:creationId xmlns:p14="http://schemas.microsoft.com/office/powerpoint/2010/main" val="2098024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modèle de promo présente un JavaBean qui encapsule les données relatives aux promotions, telles que les détails et les conditions d'une promotion spécifique. </a:t>
            </a:r>
            <a:r>
              <a:rPr lang="fr-FR" b="1" dirty="0"/>
              <a:t>Et il  </a:t>
            </a:r>
            <a:r>
              <a:rPr lang="fr-FR" dirty="0"/>
              <a:t>fournit des méthodes pour accéder et manipuler ces données des promotions, afin de faciliter l'interaction avec le contrôleur et la vue.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36</a:t>
            </a:fld>
            <a:endParaRPr lang="fr-FR"/>
          </a:p>
        </p:txBody>
      </p:sp>
    </p:spTree>
    <p:extLst>
      <p:ext uri="{BB962C8B-B14F-4D97-AF65-F5344CB8AC3E}">
        <p14:creationId xmlns:p14="http://schemas.microsoft.com/office/powerpoint/2010/main" val="4125372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Ensuite </a:t>
            </a:r>
            <a:r>
              <a:rPr lang="fr-FR" dirty="0"/>
              <a:t>le contrôleur utilise les données obtenues du modèle pour formuler une réponse appropriée à la requête du client.// Une fois la réponse construite, le contrôleur la transmet à la vue, qui est une JSP, pour qu'elle soit présentée à l'utilisateur.   </a:t>
            </a:r>
          </a:p>
          <a:p>
            <a:r>
              <a:rPr lang="fr-FR" dirty="0"/>
              <a: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37</a:t>
            </a:fld>
            <a:endParaRPr lang="fr-FR"/>
          </a:p>
        </p:txBody>
      </p:sp>
    </p:spTree>
    <p:extLst>
      <p:ext uri="{BB962C8B-B14F-4D97-AF65-F5344CB8AC3E}">
        <p14:creationId xmlns:p14="http://schemas.microsoft.com/office/powerpoint/2010/main" val="163996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revient vers la servlet pour voir comment elle va </a:t>
            </a:r>
            <a:r>
              <a:rPr lang="fr-FR" dirty="0" err="1"/>
              <a:t>intergair</a:t>
            </a:r>
            <a:r>
              <a:rPr lang="fr-FR" dirty="0"/>
              <a:t> avec le </a:t>
            </a:r>
            <a:r>
              <a:rPr lang="fr-FR" dirty="0" err="1"/>
              <a:t>modéles</a:t>
            </a:r>
            <a:r>
              <a:rPr lang="fr-FR" dirty="0"/>
              <a:t> : elle fait l’instanciation du modèle new promo() ou promo c’est notre </a:t>
            </a:r>
            <a:r>
              <a:rPr lang="fr-FR" dirty="0" err="1"/>
              <a:t>javabean</a:t>
            </a:r>
            <a:r>
              <a:rPr lang="fr-FR" dirty="0"/>
              <a:t>: come vous voyez le constructeur est sans </a:t>
            </a:r>
            <a:r>
              <a:rPr lang="fr-FR" dirty="0" err="1"/>
              <a:t>parametre</a:t>
            </a:r>
            <a:r>
              <a:rPr lang="fr-FR" dirty="0"/>
              <a:t>, après elle </a:t>
            </a:r>
            <a:r>
              <a:rPr lang="fr-FR" dirty="0" err="1"/>
              <a:t>récupére</a:t>
            </a:r>
            <a:r>
              <a:rPr lang="fr-FR" dirty="0"/>
              <a:t> les donnés </a:t>
            </a:r>
            <a:r>
              <a:rPr lang="fr-FR" dirty="0" err="1"/>
              <a:t>assossié</a:t>
            </a:r>
            <a:r>
              <a:rPr lang="fr-FR" dirty="0"/>
              <a:t> au promo demandé  par la </a:t>
            </a:r>
            <a:r>
              <a:rPr lang="fr-FR" dirty="0" err="1"/>
              <a:t>methode</a:t>
            </a:r>
            <a:r>
              <a:rPr lang="fr-FR" dirty="0"/>
              <a:t> </a:t>
            </a:r>
            <a:r>
              <a:rPr lang="fr-FR" dirty="0" err="1"/>
              <a:t>getpromo</a:t>
            </a:r>
            <a:r>
              <a:rPr lang="fr-FR" dirty="0"/>
              <a:t> qui est déjà </a:t>
            </a:r>
            <a:r>
              <a:rPr lang="fr-FR" dirty="0" err="1"/>
              <a:t>defini</a:t>
            </a:r>
            <a:r>
              <a:rPr lang="fr-FR" dirty="0"/>
              <a:t> dans le </a:t>
            </a:r>
            <a:r>
              <a:rPr lang="fr-FR" dirty="0" err="1"/>
              <a:t>javabean</a:t>
            </a:r>
            <a:r>
              <a:rPr lang="fr-FR" dirty="0"/>
              <a:t> //par la suite elle ajoute ces </a:t>
            </a:r>
            <a:r>
              <a:rPr lang="fr-FR" b="1" dirty="0"/>
              <a:t>données</a:t>
            </a:r>
            <a:r>
              <a:rPr lang="fr-FR" dirty="0"/>
              <a:t> à la requête HTTP par la </a:t>
            </a:r>
            <a:r>
              <a:rPr lang="fr-FR" dirty="0" err="1"/>
              <a:t>meth</a:t>
            </a:r>
            <a:r>
              <a:rPr lang="fr-FR" dirty="0"/>
              <a:t> </a:t>
            </a:r>
            <a:r>
              <a:rPr lang="fr-FR" dirty="0" err="1"/>
              <a:t>setAttribute</a:t>
            </a:r>
            <a:r>
              <a:rPr lang="fr-FR" dirty="0"/>
              <a:t>;   Après elle </a:t>
            </a:r>
            <a:r>
              <a:rPr lang="fr-FR" dirty="0" err="1"/>
              <a:t>transfére</a:t>
            </a:r>
            <a:r>
              <a:rPr lang="fr-FR" dirty="0"/>
              <a:t> la </a:t>
            </a:r>
            <a:r>
              <a:rPr lang="fr-FR" dirty="0" err="1"/>
              <a:t>req</a:t>
            </a:r>
            <a:r>
              <a:rPr lang="fr-FR" dirty="0"/>
              <a:t> vers la page </a:t>
            </a:r>
            <a:r>
              <a:rPr lang="fr-FR" dirty="0" err="1"/>
              <a:t>jsp</a:t>
            </a:r>
            <a:r>
              <a:rPr lang="fr-FR" dirty="0"/>
              <a:t> par la </a:t>
            </a:r>
            <a:r>
              <a:rPr lang="fr-FR" dirty="0" err="1"/>
              <a:t>meth</a:t>
            </a:r>
            <a:r>
              <a:rPr lang="fr-FR" dirty="0"/>
              <a:t> </a:t>
            </a:r>
            <a:r>
              <a:rPr lang="fr-FR" dirty="0" err="1"/>
              <a:t>getRequestDispatcher.forword</a:t>
            </a:r>
            <a:r>
              <a:rPr lang="fr-FR" dirty="0"/>
              <a:t>//en fait la méthode </a:t>
            </a:r>
            <a:r>
              <a:rPr lang="fr-FR" dirty="0" err="1"/>
              <a:t>getRequestDispatcher</a:t>
            </a:r>
            <a:r>
              <a:rPr lang="fr-FR" dirty="0"/>
              <a:t>().</a:t>
            </a:r>
            <a:r>
              <a:rPr lang="fr-FR" dirty="0" err="1"/>
              <a:t>forward</a:t>
            </a:r>
            <a:r>
              <a:rPr lang="fr-FR" dirty="0"/>
              <a:t>() est utilisée pour transférer la requête et la réponse à une autre ressource pour rediriger une requête sans envoyer une nouvelle requête au client (c'est-à-dire sans changer l'URL visible dans le navigateur).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38</a:t>
            </a:fld>
            <a:endParaRPr lang="fr-FR"/>
          </a:p>
        </p:txBody>
      </p:sp>
    </p:spTree>
    <p:extLst>
      <p:ext uri="{BB962C8B-B14F-4D97-AF65-F5344CB8AC3E}">
        <p14:creationId xmlns:p14="http://schemas.microsoft.com/office/powerpoint/2010/main" val="3975932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Derniére</a:t>
            </a:r>
            <a:r>
              <a:rPr lang="fr-FR" dirty="0"/>
              <a:t> étape, la JSP (vue) reçoit la réponse transmise par le contrôleur, qui contient les données nécessaires à l'affichage.// dc une fois les données sont reçu, elle traite ces données pour générer la page HTML résultante, et la page html sera présentée à l'utilisateur.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39</a:t>
            </a:fld>
            <a:endParaRPr lang="fr-FR"/>
          </a:p>
        </p:txBody>
      </p:sp>
    </p:spTree>
    <p:extLst>
      <p:ext uri="{BB962C8B-B14F-4D97-AF65-F5344CB8AC3E}">
        <p14:creationId xmlns:p14="http://schemas.microsoft.com/office/powerpoint/2010/main" val="2611357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je vais vous parler des fonctionnalités clés des JSP, qui partagent * similarités avec les </a:t>
            </a:r>
            <a:r>
              <a:rPr lang="fr-FR" dirty="0" err="1"/>
              <a:t>HttpServlets</a:t>
            </a:r>
            <a:r>
              <a:rPr lang="fr-FR" dirty="0"/>
              <a:t>. Tout d'abord, l'une des fonctionnalités les plus importantes est la </a:t>
            </a:r>
            <a:r>
              <a:rPr lang="fr-FR" b="1" dirty="0" err="1"/>
              <a:t>ges</a:t>
            </a:r>
            <a:r>
              <a:rPr lang="fr-FR" b="1" dirty="0"/>
              <a:t> de la </a:t>
            </a:r>
            <a:r>
              <a:rPr lang="fr-FR" b="1" dirty="0" err="1"/>
              <a:t>req</a:t>
            </a:r>
            <a:r>
              <a:rPr lang="fr-FR" b="1" dirty="0"/>
              <a:t> et de la rep</a:t>
            </a:r>
            <a:r>
              <a:rPr lang="fr-FR" dirty="0"/>
              <a:t>. Les JSP implémentent le modèle de requête/réponse HTTP, ce qui leur permet de traiter les interactions entre le </a:t>
            </a:r>
            <a:r>
              <a:rPr lang="fr-FR" dirty="0" err="1"/>
              <a:t>clt</a:t>
            </a:r>
            <a:r>
              <a:rPr lang="fr-FR" dirty="0"/>
              <a:t> et le </a:t>
            </a:r>
            <a:r>
              <a:rPr lang="fr-FR" dirty="0" err="1"/>
              <a:t>serv</a:t>
            </a:r>
            <a:r>
              <a:rPr lang="fr-FR" dirty="0"/>
              <a:t>. Lorsqu’un user envoie une </a:t>
            </a:r>
            <a:r>
              <a:rPr lang="fr-FR" dirty="0" err="1"/>
              <a:t>req</a:t>
            </a:r>
            <a:r>
              <a:rPr lang="fr-FR" dirty="0"/>
              <a:t>, la JSP peut traiter cette demande, exécuter la logique nécessaire, et renvoyer une rep appropriée au client.. Ensuite, parlons de </a:t>
            </a:r>
            <a:r>
              <a:rPr lang="fr-FR" b="1" dirty="0"/>
              <a:t>l'accès aux objets</a:t>
            </a:r>
            <a:r>
              <a:rPr lang="fr-FR" dirty="0"/>
              <a:t>. Les JSP utilisent les mêmes objets que les servlets, notamment </a:t>
            </a:r>
            <a:r>
              <a:rPr lang="fr-FR" dirty="0" err="1"/>
              <a:t>request</a:t>
            </a:r>
            <a:r>
              <a:rPr lang="fr-FR" dirty="0"/>
              <a:t>, </a:t>
            </a:r>
            <a:r>
              <a:rPr lang="fr-FR" dirty="0" err="1"/>
              <a:t>response</a:t>
            </a:r>
            <a:r>
              <a:rPr lang="fr-FR" dirty="0"/>
              <a:t>,. </a:t>
            </a:r>
            <a:r>
              <a:rPr lang="fr-FR" b="1" dirty="0"/>
              <a:t>Cela signifie que, les JSP peuvent facilement accéder aux informations sur la </a:t>
            </a:r>
            <a:r>
              <a:rPr lang="fr-FR" b="1" dirty="0" err="1"/>
              <a:t>req</a:t>
            </a:r>
            <a:r>
              <a:rPr lang="fr-FR" b="1" dirty="0"/>
              <a:t> entrante, manipuler la réponse et gérer l'état de session de </a:t>
            </a:r>
            <a:r>
              <a:rPr lang="fr-FR" b="1" dirty="0" err="1"/>
              <a:t>l’usr</a:t>
            </a:r>
            <a:r>
              <a:rPr lang="fr-FR" b="1" dirty="0"/>
              <a:t>. Cette cohérence entre les servlets et les JSP facilite le développement d'applications web robustes</a:t>
            </a:r>
            <a:r>
              <a:rPr lang="fr-FR" dirty="0"/>
              <a:t>. Enfin, </a:t>
            </a:r>
            <a:r>
              <a:rPr lang="fr-FR" b="1" dirty="0"/>
              <a:t>les JSP offrent des fonctionnalités de redirection et d'inclusion</a:t>
            </a:r>
            <a:r>
              <a:rPr lang="fr-FR" dirty="0"/>
              <a:t>. Elles peuvent inclure d'autres JSP ou rediriger vers une servlet ou une autre JSP. cad vous pouvez réutiliser du code et des composants. </a:t>
            </a:r>
            <a:r>
              <a:rPr lang="fr-FR" b="1" dirty="0"/>
              <a:t>Par exemple, si vous avez une section commune dans plusieurs pages, vous pouvez l'inclure dans vos JSP, évitant ainsi la duplication de code et facilitant la maintenance</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a:t>
            </a:fld>
            <a:endParaRPr lang="fr-FR"/>
          </a:p>
        </p:txBody>
      </p:sp>
    </p:spTree>
    <p:extLst>
      <p:ext uri="{BB962C8B-B14F-4D97-AF65-F5344CB8AC3E}">
        <p14:creationId xmlns:p14="http://schemas.microsoft.com/office/powerpoint/2010/main" val="136448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qu'est-ce qu'on a dans la page </a:t>
            </a:r>
            <a:r>
              <a:rPr lang="fr-FR" dirty="0" err="1"/>
              <a:t>result.jsp</a:t>
            </a:r>
            <a:r>
              <a:rPr lang="fr-FR" dirty="0"/>
              <a:t> ? Elle contient tout ce qui est lié à l'affichage des données traitées par le contrôleur. Elle récupère les données du </a:t>
            </a:r>
            <a:r>
              <a:rPr lang="fr-FR" dirty="0" err="1"/>
              <a:t>bean</a:t>
            </a:r>
            <a:r>
              <a:rPr lang="fr-FR" dirty="0"/>
              <a:t> pour les afficher dans le HTML. Ainsi, toutes les instructions Java écrites dans les scriptlets seront converties en HTML dynamique.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40</a:t>
            </a:fld>
            <a:endParaRPr lang="fr-FR"/>
          </a:p>
        </p:txBody>
      </p:sp>
    </p:spTree>
    <p:extLst>
      <p:ext uri="{BB962C8B-B14F-4D97-AF65-F5344CB8AC3E}">
        <p14:creationId xmlns:p14="http://schemas.microsoft.com/office/powerpoint/2010/main" val="4199082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juste un </a:t>
            </a:r>
            <a:r>
              <a:rPr lang="fr-FR" dirty="0" err="1"/>
              <a:t>Exp</a:t>
            </a:r>
            <a:r>
              <a:rPr lang="fr-FR" dirty="0"/>
              <a:t> d’affichage pour user: si par </a:t>
            </a:r>
            <a:r>
              <a:rPr lang="fr-FR" dirty="0" err="1"/>
              <a:t>exp</a:t>
            </a:r>
            <a:r>
              <a:rPr lang="fr-FR" dirty="0"/>
              <a:t> user a sélectionné ing1, il va voir les données renvoyé par le </a:t>
            </a:r>
            <a:r>
              <a:rPr lang="fr-FR" dirty="0" err="1"/>
              <a:t>modélé</a:t>
            </a:r>
            <a:r>
              <a:rPr lang="fr-FR" dirty="0"/>
              <a:t> au </a:t>
            </a:r>
            <a:r>
              <a:rPr lang="fr-FR" dirty="0" err="1"/>
              <a:t>controlleur</a:t>
            </a:r>
            <a:r>
              <a:rPr lang="fr-FR" dirty="0"/>
              <a: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41</a:t>
            </a:fld>
            <a:endParaRPr lang="fr-FR"/>
          </a:p>
        </p:txBody>
      </p:sp>
    </p:spTree>
    <p:extLst>
      <p:ext uri="{BB962C8B-B14F-4D97-AF65-F5344CB8AC3E}">
        <p14:creationId xmlns:p14="http://schemas.microsoft.com/office/powerpoint/2010/main" val="1890864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Passant la au technologies pour </a:t>
            </a:r>
            <a:r>
              <a:rPr lang="fr-FR" b="1" dirty="0" err="1"/>
              <a:t>l’arch</a:t>
            </a:r>
            <a:r>
              <a:rPr lang="fr-FR" b="1" dirty="0"/>
              <a:t> </a:t>
            </a:r>
            <a:r>
              <a:rPr lang="fr-FR" b="1" dirty="0" err="1"/>
              <a:t>mvc</a:t>
            </a:r>
            <a:r>
              <a:rPr lang="fr-FR" b="1" dirty="0"/>
              <a:t>; les tech les plus utilisé Java 17</a:t>
            </a:r>
            <a:r>
              <a:rPr lang="fr-FR" dirty="0"/>
              <a:t>, </a:t>
            </a:r>
            <a:r>
              <a:rPr lang="fr-FR" b="1" dirty="0"/>
              <a:t>Spring Boot 3</a:t>
            </a:r>
            <a:r>
              <a:rPr lang="fr-FR" dirty="0"/>
              <a:t>, et </a:t>
            </a:r>
            <a:r>
              <a:rPr lang="fr-FR" b="1" dirty="0"/>
              <a:t>Spring Framework 6</a:t>
            </a:r>
            <a:r>
              <a:rPr lang="fr-FR" dirty="0"/>
              <a:t>. Ces outils constituent une base solide pour développer des applications web robustes, et fiable. Chaque composant de l'architecture MVC a un rôle distinct, et ces technologies nous aident à implémenter ce modèle efficacement. </a:t>
            </a:r>
            <a:r>
              <a:rPr lang="fr-FR" b="1" dirty="0"/>
              <a:t>1. </a:t>
            </a:r>
            <a:r>
              <a:rPr lang="fr-FR" dirty="0"/>
              <a:t>Commençons par </a:t>
            </a:r>
            <a:r>
              <a:rPr lang="fr-FR" b="1" dirty="0"/>
              <a:t>Java 17</a:t>
            </a:r>
            <a:r>
              <a:rPr lang="fr-FR" dirty="0"/>
              <a:t>, Java 17 apporte des fonctionnalités avancées pour la programmation moderne, telles que le Garbage Collector comme on a vu dans le cycle de vie d’une servlet pour </a:t>
            </a:r>
            <a:r>
              <a:rPr lang="fr-FR" dirty="0" err="1"/>
              <a:t>librer</a:t>
            </a:r>
            <a:r>
              <a:rPr lang="fr-FR" dirty="0"/>
              <a:t> les ressource alloué par une servlet et les </a:t>
            </a:r>
            <a:r>
              <a:rPr lang="fr-FR" dirty="0" err="1"/>
              <a:t>reserver</a:t>
            </a:r>
            <a:r>
              <a:rPr lang="fr-FR" dirty="0"/>
              <a:t> pour autre utilisation ; </a:t>
            </a:r>
            <a:r>
              <a:rPr lang="fr-FR" dirty="0" err="1"/>
              <a:t>meme</a:t>
            </a:r>
            <a:r>
              <a:rPr lang="fr-FR" dirty="0"/>
              <a:t> En MVC, Java 17 permet de structurer efficacement le modèle de données, en définissant des classes et des interfaces pour la logique métier. </a:t>
            </a:r>
            <a:r>
              <a:rPr lang="fr-FR" b="1" dirty="0"/>
              <a:t>2. Spring Framework 6 </a:t>
            </a:r>
            <a:r>
              <a:rPr lang="fr-FR" dirty="0"/>
              <a:t>est un cadre central utilisé pour créer des applications Java modernes. </a:t>
            </a:r>
            <a:r>
              <a:rPr lang="fr-FR" b="1" dirty="0"/>
              <a:t>Spring 6</a:t>
            </a:r>
            <a:r>
              <a:rPr lang="fr-FR" dirty="0"/>
              <a:t>, est une version basé sur </a:t>
            </a:r>
            <a:r>
              <a:rPr lang="fr-FR" b="1" dirty="0"/>
              <a:t>Java 17</a:t>
            </a:r>
            <a:r>
              <a:rPr lang="fr-FR" dirty="0"/>
              <a:t> pour tirer parti de ses dernières fonctionnalités. Dans l'architecture MVC :::::::::::::::::::::::::</a:t>
            </a:r>
            <a:r>
              <a:rPr lang="fr-FR" b="1" dirty="0"/>
              <a:t>3. Spring Boot 3</a:t>
            </a:r>
            <a:r>
              <a:rPr lang="fr-FR" dirty="0"/>
              <a:t> simplifie énormément la configuration et le déploiement d'applications Spring. C'est un outil de démarrage rapide pour créer des applications basées sur Spring avec une configuration minimale. Dans le contexte MVC, </a:t>
            </a:r>
            <a:r>
              <a:rPr lang="fr-FR" b="1" dirty="0"/>
              <a:t>Spring Boot</a:t>
            </a:r>
            <a:r>
              <a:rPr lang="fr-FR" dirty="0"/>
              <a:t> permet d'automatiser la configuration du serveur web (comme </a:t>
            </a:r>
            <a:r>
              <a:rPr lang="fr-FR" b="1" dirty="0"/>
              <a:t>Tomcat</a:t>
            </a:r>
            <a:r>
              <a:rPr lang="fr-FR" dirty="0"/>
              <a:t> ou </a:t>
            </a:r>
            <a:r>
              <a:rPr lang="fr-FR" b="1" dirty="0" err="1"/>
              <a:t>Jetty</a:t>
            </a:r>
            <a:r>
              <a:rPr lang="fr-FR" dirty="0"/>
              <a:t>) et de faciliter la gestion des dépendances.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42</a:t>
            </a:fld>
            <a:endParaRPr lang="fr-FR"/>
          </a:p>
        </p:txBody>
      </p:sp>
    </p:spTree>
    <p:extLst>
      <p:ext uri="{BB962C8B-B14F-4D97-AF65-F5344CB8AC3E}">
        <p14:creationId xmlns:p14="http://schemas.microsoft.com/office/powerpoint/2010/main" val="2591412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Spring est </a:t>
            </a:r>
            <a:r>
              <a:rPr kumimoji="0" lang="fr-FR" altLang="fr-FR"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 </a:t>
            </a:r>
            <a:r>
              <a:rPr kumimoji="0" lang="fr-FR" altLang="fr-FR"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framework</a:t>
            </a:r>
            <a:r>
              <a:rPr kumimoji="0" lang="fr-FR" altLang="fr-FR"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fr-FR" dirty="0"/>
              <a:t> </a:t>
            </a:r>
            <a:r>
              <a:rPr lang="fr-FR" b="1" dirty="0"/>
              <a:t>open-source</a:t>
            </a:r>
            <a:r>
              <a:rPr lang="fr-FR" dirty="0"/>
              <a:t>, ce qui signifie qu'il est accessible à tous. Il a été conçu pour répondre aux besoins des développeurs Java en fournissant une infrastructure flexible et légère pour le développement d'applications robustes. // il propose une série de fonctionnalités  comme </a:t>
            </a:r>
            <a:r>
              <a:rPr lang="fr-FR" b="1" dirty="0"/>
              <a:t>L’injection de dépendances</a:t>
            </a:r>
            <a:r>
              <a:rPr lang="fr-FR" dirty="0"/>
              <a:t> : Au lieu que les objets gèrent eux-mêmes leurs dépendances, </a:t>
            </a:r>
            <a:r>
              <a:rPr lang="fr-FR" b="1" dirty="0"/>
              <a:t>Spring</a:t>
            </a:r>
            <a:r>
              <a:rPr lang="fr-FR" dirty="0"/>
              <a:t> s'en charge. Cela permet de mieux structurer le code, en séparant les responsabilités et en rendant les composants plus modulaires.      </a:t>
            </a:r>
            <a:r>
              <a:rPr lang="fr-FR" b="1" dirty="0"/>
              <a:t>La gestion des transactions</a:t>
            </a:r>
            <a:r>
              <a:rPr lang="fr-FR" dirty="0"/>
              <a:t> : Spring propose des outils pour gérer facilement les transactions dans les applications, garantissant que les opérations critiques sur les bases de données soient effectuées de manière sécurisée . </a:t>
            </a:r>
            <a:r>
              <a:rPr lang="fr-FR" b="1" dirty="0"/>
              <a:t>3. Simplification du développement </a:t>
            </a:r>
            <a:r>
              <a:rPr lang="fr-FR" dirty="0"/>
              <a:t>L'un des principaux objectifs de </a:t>
            </a:r>
            <a:r>
              <a:rPr lang="fr-FR" b="1" dirty="0"/>
              <a:t>Spring</a:t>
            </a:r>
            <a:r>
              <a:rPr lang="fr-FR" dirty="0"/>
              <a:t> est de </a:t>
            </a:r>
            <a:r>
              <a:rPr lang="fr-FR" b="1" dirty="0"/>
              <a:t>simplifier le développement d’applications Java</a:t>
            </a:r>
            <a:r>
              <a:rPr lang="fr-FR" dirty="0"/>
              <a:t>. Grâce à sa large gamme de modules, comme </a:t>
            </a:r>
            <a:r>
              <a:rPr lang="fr-FR" b="1" dirty="0"/>
              <a:t>Spring Data</a:t>
            </a:r>
            <a:r>
              <a:rPr lang="fr-FR" dirty="0"/>
              <a:t> pour la gestion des bases de données, </a:t>
            </a:r>
            <a:r>
              <a:rPr lang="fr-FR" b="1" dirty="0"/>
              <a:t>Spring Security</a:t>
            </a:r>
            <a:r>
              <a:rPr lang="fr-FR" dirty="0"/>
              <a:t> pour la sécurité, ou </a:t>
            </a:r>
            <a:r>
              <a:rPr lang="fr-FR" b="1" dirty="0"/>
              <a:t>Spring MVC</a:t>
            </a:r>
            <a:r>
              <a:rPr lang="fr-FR" dirty="0"/>
              <a:t> pour les applications web, le </a:t>
            </a:r>
            <a:r>
              <a:rPr lang="fr-FR" dirty="0" err="1"/>
              <a:t>framework</a:t>
            </a:r>
            <a:r>
              <a:rPr lang="fr-FR" dirty="0"/>
              <a:t> offre des solutions prêtes à l’emploi.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43</a:t>
            </a:fld>
            <a:endParaRPr lang="fr-FR"/>
          </a:p>
        </p:txBody>
      </p:sp>
    </p:spTree>
    <p:extLst>
      <p:ext uri="{BB962C8B-B14F-4D97-AF65-F5344CB8AC3E}">
        <p14:creationId xmlns:p14="http://schemas.microsoft.com/office/powerpoint/2010/main" val="3413426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a:t>
            </a:r>
            <a:r>
              <a:rPr lang="fr-FR" b="1" dirty="0"/>
              <a:t>Spring MVC GERE </a:t>
            </a:r>
            <a:r>
              <a:rPr lang="fr-FR" dirty="0"/>
              <a:t>un contrôleur qui joue le rôle du médiateur entre l'utilisateur et l'application. Pour définir un </a:t>
            </a:r>
            <a:r>
              <a:rPr lang="fr-FR" b="1" dirty="0"/>
              <a:t>contrôleur dans les app </a:t>
            </a:r>
            <a:r>
              <a:rPr lang="fr-FR" b="1" dirty="0" err="1"/>
              <a:t>mvc</a:t>
            </a:r>
            <a:r>
              <a:rPr lang="fr-FR" b="1" dirty="0"/>
              <a:t>, </a:t>
            </a:r>
            <a:r>
              <a:rPr lang="fr-FR" dirty="0"/>
              <a:t> nous utilisons l'annotation </a:t>
            </a:r>
            <a:r>
              <a:rPr lang="fr-FR" b="1" dirty="0"/>
              <a:t>@Controller</a:t>
            </a:r>
            <a:r>
              <a:rPr lang="fr-FR" dirty="0"/>
              <a:t>. Cette annotation indique à Spring que la classe correspondante est un composant du contrôleur. Elle permet de signaler que cette classe va recevoir les requêtes HTTP et gérer les réponses ;  ::Ensuite, pour </a:t>
            </a:r>
            <a:r>
              <a:rPr lang="fr-FR" b="1" dirty="0"/>
              <a:t>mapper les requêtes</a:t>
            </a:r>
            <a:r>
              <a:rPr lang="fr-FR" dirty="0"/>
              <a:t> spécifiques aux méthodes du contrôleur, nous utilisons l’annotation </a:t>
            </a:r>
            <a:r>
              <a:rPr lang="fr-FR" b="1" dirty="0"/>
              <a:t>@</a:t>
            </a:r>
            <a:r>
              <a:rPr lang="fr-FR" b="1" dirty="0" err="1"/>
              <a:t>RequestMapping</a:t>
            </a:r>
            <a:r>
              <a:rPr lang="fr-FR" dirty="0"/>
              <a:t>. Cette annotation permet d’associer une </a:t>
            </a:r>
            <a:r>
              <a:rPr lang="fr-FR" b="1" dirty="0"/>
              <a:t>URL</a:t>
            </a:r>
            <a:r>
              <a:rPr lang="fr-FR" dirty="0"/>
              <a:t> particulière à une méthode spécifique du contrôleur, afin que lorsque cette URL est sollicitée, la méthode correspondante soit exécutée. Cela permet de traiter différentes requêtes entrantes, comme les requêtes de type GET ou POST, et de déclencher la logique métier appropriée. Voyons un petit </a:t>
            </a:r>
            <a:r>
              <a:rPr lang="fr-FR" b="1" dirty="0"/>
              <a:t>exemple</a:t>
            </a:r>
            <a:r>
              <a:rPr lang="fr-FR" dirty="0"/>
              <a:t> : Dans cet exemple, la classe </a:t>
            </a:r>
            <a:r>
              <a:rPr lang="fr-FR" b="1" dirty="0" err="1">
                <a:solidFill>
                  <a:srgbClr val="000000"/>
                </a:solidFill>
                <a:latin typeface="Consolas" panose="020B0609020204030204" pitchFamily="49" charset="0"/>
              </a:rPr>
              <a:t>WelcomeController</a:t>
            </a:r>
            <a:r>
              <a:rPr lang="fr-FR" dirty="0"/>
              <a:t> est notre contrôleur Spring car Elle est marquée par l'annotation </a:t>
            </a:r>
            <a:r>
              <a:rPr lang="fr-FR" b="1" dirty="0"/>
              <a:t>@Controller</a:t>
            </a:r>
            <a:r>
              <a:rPr lang="fr-FR" dirty="0"/>
              <a:t>, ce qui la rend capable de gérer les requêtes. La méthode </a:t>
            </a:r>
            <a:r>
              <a:rPr lang="fr-FR" b="1" dirty="0"/>
              <a:t>WELCOME()</a:t>
            </a:r>
            <a:r>
              <a:rPr lang="fr-FR" dirty="0"/>
              <a:t> est mappée à l'URL </a:t>
            </a:r>
            <a:r>
              <a:rPr lang="fr-FR" b="1" dirty="0"/>
              <a:t>/</a:t>
            </a:r>
            <a:r>
              <a:rPr lang="fr-FR" b="1" dirty="0" err="1"/>
              <a:t>welcom</a:t>
            </a:r>
            <a:r>
              <a:rPr lang="fr-FR" dirty="0"/>
              <a:t> grâce à l'annotation </a:t>
            </a:r>
            <a:r>
              <a:rPr lang="fr-FR" b="1" dirty="0"/>
              <a:t>@</a:t>
            </a:r>
            <a:r>
              <a:rPr lang="fr-FR" b="1" dirty="0" err="1"/>
              <a:t>RequestMapping</a:t>
            </a:r>
            <a:r>
              <a:rPr lang="fr-FR" b="1" dirty="0"/>
              <a:t>("/</a:t>
            </a:r>
            <a:r>
              <a:rPr lang="fr-FR" b="1" dirty="0" err="1"/>
              <a:t>welcom</a:t>
            </a:r>
            <a:r>
              <a:rPr lang="fr-FR" b="1" dirty="0"/>
              <a:t>")</a:t>
            </a:r>
            <a:r>
              <a:rPr lang="fr-FR" dirty="0"/>
              <a:t>. Lorsque cette URL est appelée, la méthode se déclenche, ajoute un attribut à l'objet </a:t>
            </a:r>
            <a:r>
              <a:rPr lang="fr-FR" b="1" dirty="0"/>
              <a:t>model par la </a:t>
            </a:r>
            <a:r>
              <a:rPr lang="fr-FR" b="1" dirty="0" err="1"/>
              <a:t>meth</a:t>
            </a:r>
            <a:r>
              <a:rPr lang="fr-FR" b="1" dirty="0"/>
              <a:t> </a:t>
            </a:r>
            <a:r>
              <a:rPr lang="fr-FR" b="1" dirty="0" err="1"/>
              <a:t>addatribute</a:t>
            </a:r>
            <a:r>
              <a:rPr lang="fr-FR" dirty="0"/>
              <a:t>, puis renvoie le nom de la vue </a:t>
            </a:r>
            <a:r>
              <a:rPr lang="fr-FR" b="1" dirty="0" err="1"/>
              <a:t>welcom</a:t>
            </a:r>
            <a:r>
              <a:rPr lang="fr-FR" dirty="0"/>
              <a:t>, qui est responsable de l'affichage du nom "</a:t>
            </a:r>
            <a:r>
              <a:rPr lang="fr-FR" dirty="0" err="1"/>
              <a:t>jhondoe</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44</a:t>
            </a:fld>
            <a:endParaRPr lang="fr-FR"/>
          </a:p>
        </p:txBody>
      </p:sp>
    </p:spTree>
    <p:extLst>
      <p:ext uri="{BB962C8B-B14F-4D97-AF65-F5344CB8AC3E}">
        <p14:creationId xmlns:p14="http://schemas.microsoft.com/office/powerpoint/2010/main" val="2575155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Gestion des Vues</a:t>
            </a:r>
            <a:r>
              <a:rPr lang="fr-FR" dirty="0"/>
              <a:t> : L'architecture Spring permet de configurer des </a:t>
            </a:r>
            <a:r>
              <a:rPr lang="fr-FR" b="1" dirty="0"/>
              <a:t>résolveurs (composant)</a:t>
            </a:r>
            <a:r>
              <a:rPr lang="fr-FR" dirty="0"/>
              <a:t> pour mapper les noms de vues aux fichiers JSP. Cela facilite la génération dynamique d’interfaces utilisateur afin de présenter les données de manière simple;   pour la </a:t>
            </a:r>
            <a:r>
              <a:rPr lang="fr-FR" b="1" dirty="0"/>
              <a:t>Gestion des Formulaires</a:t>
            </a:r>
            <a:r>
              <a:rPr lang="fr-FR" dirty="0"/>
              <a:t> :  Spring MVC facilite la gestion des formulaires grâce aux annotations comme </a:t>
            </a:r>
            <a:r>
              <a:rPr lang="fr-FR" b="1" dirty="0"/>
              <a:t>@</a:t>
            </a:r>
            <a:r>
              <a:rPr lang="fr-FR" b="1" dirty="0" err="1"/>
              <a:t>ModelAttribute</a:t>
            </a:r>
            <a:r>
              <a:rPr lang="fr-FR" dirty="0"/>
              <a:t> ; cette annotation est utilisée pour lier des données de formulaire à un objet du modèle. Cela permet de transférer les valeurs des champs d'un formulaire HTML vers un objet Java de manière automatique.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L'annotation </a:t>
            </a:r>
            <a:r>
              <a:rPr lang="fr-FR" b="1" dirty="0"/>
              <a:t>@</a:t>
            </a:r>
            <a:r>
              <a:rPr lang="fr-FR" b="1" dirty="0" err="1"/>
              <a:t>Valid</a:t>
            </a:r>
            <a:r>
              <a:rPr lang="fr-FR" dirty="0"/>
              <a:t> est utilisée pour </a:t>
            </a:r>
            <a:r>
              <a:rPr lang="fr-FR" b="1" dirty="0"/>
              <a:t>valider</a:t>
            </a:r>
            <a:r>
              <a:rPr lang="fr-FR" dirty="0"/>
              <a:t> un objet du modèle. Elle active la validation des données en fonction des annotations présentes dans la classe du modèle (par exemple, </a:t>
            </a:r>
            <a:r>
              <a:rPr lang="fr-FR" b="1" dirty="0"/>
              <a:t>@</a:t>
            </a:r>
            <a:r>
              <a:rPr lang="fr-FR" b="1" dirty="0" err="1"/>
              <a:t>NotNull</a:t>
            </a:r>
            <a:r>
              <a:rPr lang="fr-FR" dirty="0"/>
              <a:t>, </a:t>
            </a:r>
            <a:r>
              <a:rPr lang="fr-FR" b="1" dirty="0"/>
              <a:t>@Size</a:t>
            </a:r>
            <a:r>
              <a:rPr lang="fr-FR" dirty="0"/>
              <a:t>, </a:t>
            </a:r>
            <a:r>
              <a:rPr lang="fr-FR" b="1" dirty="0"/>
              <a:t>@Email</a:t>
            </a:r>
            <a:r>
              <a:rPr lang="fr-FR" dirty="0"/>
              <a:t>, </a:t>
            </a:r>
            <a:r>
              <a:rPr lang="fr-FR" dirty="0" err="1"/>
              <a:t>etc</a:t>
            </a:r>
            <a:r>
              <a:rPr lang="fr-FR" dirty="0"/>
              <a:t>) </a:t>
            </a:r>
            <a:r>
              <a:rPr lang="fr-FR" b="1" dirty="0"/>
              <a:t>@</a:t>
            </a:r>
            <a:r>
              <a:rPr lang="fr-FR" b="1" dirty="0" err="1"/>
              <a:t>NotNull</a:t>
            </a:r>
            <a:r>
              <a:rPr lang="fr-FR" dirty="0"/>
              <a:t> : Cette annotation garantit qu'une propriété ne peut pas être </a:t>
            </a:r>
            <a:r>
              <a:rPr lang="fr-FR" dirty="0" err="1"/>
              <a:t>null</a:t>
            </a:r>
            <a:r>
              <a:rPr lang="fr-FR" dirty="0"/>
              <a:t>, par e</a:t>
            </a:r>
            <a:r>
              <a:rPr lang="nb-NO" b="1" dirty="0"/>
              <a:t>xemple</a:t>
            </a:r>
            <a:r>
              <a:rPr lang="nb-NO" dirty="0"/>
              <a:t> : @NotNull private String username; </a:t>
            </a:r>
            <a:r>
              <a:rPr lang="fr-FR" dirty="0"/>
              <a:t>Ici, </a:t>
            </a:r>
            <a:r>
              <a:rPr lang="fr-FR" dirty="0" err="1"/>
              <a:t>username</a:t>
            </a:r>
            <a:r>
              <a:rPr lang="fr-FR" dirty="0"/>
              <a:t> ne peut pas être </a:t>
            </a:r>
            <a:r>
              <a:rPr lang="fr-FR" dirty="0" err="1"/>
              <a:t>null</a:t>
            </a:r>
            <a:r>
              <a:rPr lang="fr-FR" dirty="0"/>
              <a:t>. Si </a:t>
            </a:r>
            <a:r>
              <a:rPr lang="fr-FR" dirty="0" err="1"/>
              <a:t>null</a:t>
            </a:r>
            <a:r>
              <a:rPr lang="fr-FR" dirty="0"/>
              <a:t> est soumis pour cette propriété, une erreur de validation se produit.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@Size</a:t>
            </a:r>
            <a:r>
              <a:rPr lang="fr-FR" dirty="0"/>
              <a:t> : Cette annotation est utilisée pour définir une contrainte de taille sur des collections, des chaînes de caractères, donc permet de spécifier une taille minimale et/ou maximale, utile pour des validations comme la longueur d'un mot de passe ou d'un nom d'utilisateur.  </a:t>
            </a:r>
            <a:r>
              <a:rPr lang="nb-NO" b="1" dirty="0"/>
              <a:t>Exemple</a:t>
            </a:r>
            <a:r>
              <a:rPr lang="nb-NO" dirty="0"/>
              <a:t> : @Size(min = 5, max = 15) private String username;</a:t>
            </a:r>
            <a:r>
              <a:rPr lang="fr-FR" dirty="0"/>
              <a:t> Ici, </a:t>
            </a:r>
            <a:r>
              <a:rPr lang="fr-FR" dirty="0" err="1"/>
              <a:t>username</a:t>
            </a:r>
            <a:r>
              <a:rPr lang="fr-FR" dirty="0"/>
              <a:t> doit contenir entre 5 et 15 caractères. Si la taille de </a:t>
            </a:r>
            <a:r>
              <a:rPr lang="fr-FR" dirty="0" err="1"/>
              <a:t>username</a:t>
            </a:r>
            <a:r>
              <a:rPr lang="fr-FR" dirty="0"/>
              <a:t> est inférieure ou supérieure à ces limites, une erreur de validation est levée.</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45</a:t>
            </a:fld>
            <a:endParaRPr lang="fr-FR"/>
          </a:p>
        </p:txBody>
      </p:sp>
    </p:spTree>
    <p:extLst>
      <p:ext uri="{BB962C8B-B14F-4D97-AF65-F5344CB8AC3E}">
        <p14:creationId xmlns:p14="http://schemas.microsoft.com/office/powerpoint/2010/main" val="1027485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exemple : le code illustré montre un contrôleur de formulaire, </a:t>
            </a:r>
            <a:r>
              <a:rPr lang="fr-FR" b="1" dirty="0" err="1"/>
              <a:t>FormController</a:t>
            </a:r>
            <a:r>
              <a:rPr lang="fr-FR" dirty="0"/>
              <a:t>, où la méthode </a:t>
            </a:r>
            <a:r>
              <a:rPr lang="fr-FR" dirty="0" err="1"/>
              <a:t>submitForm</a:t>
            </a:r>
            <a:r>
              <a:rPr lang="fr-FR" dirty="0"/>
              <a:t>() est utilisée pour gérer les soumissions de formulaires. @</a:t>
            </a:r>
            <a:r>
              <a:rPr lang="fr-FR" dirty="0" err="1"/>
              <a:t>PostMapping</a:t>
            </a:r>
            <a:r>
              <a:rPr lang="fr-FR" dirty="0"/>
              <a:t>("/</a:t>
            </a:r>
            <a:r>
              <a:rPr lang="fr-FR" dirty="0" err="1"/>
              <a:t>submitForm</a:t>
            </a:r>
            <a:r>
              <a:rPr lang="fr-FR" dirty="0"/>
              <a:t>") pour mapper une requête HTTP POST à une méthode d'un contrôleur;  cette </a:t>
            </a:r>
            <a:r>
              <a:rPr lang="fr-FR" dirty="0" err="1"/>
              <a:t>metho</a:t>
            </a:r>
            <a:r>
              <a:rPr lang="fr-FR" dirty="0"/>
              <a:t> prend en </a:t>
            </a:r>
            <a:r>
              <a:rPr lang="fr-FR" dirty="0" err="1"/>
              <a:t>parametre</a:t>
            </a:r>
            <a:r>
              <a:rPr lang="fr-FR" dirty="0"/>
              <a:t> @</a:t>
            </a:r>
            <a:r>
              <a:rPr lang="fr-FR" dirty="0" err="1"/>
              <a:t>modelattribute</a:t>
            </a:r>
            <a:r>
              <a:rPr lang="fr-FR" dirty="0"/>
              <a:t> pour lier les données saisie par l’user à un objet user en validant les données par les annotations de validation,   Si des erreurs sont détectées grâce à l'objet </a:t>
            </a:r>
            <a:r>
              <a:rPr lang="fr-FR" b="1" dirty="0" err="1"/>
              <a:t>BindingResult</a:t>
            </a:r>
            <a:r>
              <a:rPr lang="fr-FR" dirty="0"/>
              <a:t>, le formulaire est réaffiché. Sinon, la page de résultats est renvoyée.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46</a:t>
            </a:fld>
            <a:endParaRPr lang="fr-FR"/>
          </a:p>
        </p:txBody>
      </p:sp>
    </p:spTree>
    <p:extLst>
      <p:ext uri="{BB962C8B-B14F-4D97-AF65-F5344CB8AC3E}">
        <p14:creationId xmlns:p14="http://schemas.microsoft.com/office/powerpoint/2010/main" val="2834991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Un exemple concret qui </a:t>
            </a:r>
            <a:r>
              <a:rPr lang="fr-FR" b="1" dirty="0" err="1"/>
              <a:t>resume</a:t>
            </a:r>
            <a:r>
              <a:rPr lang="fr-FR" b="1" dirty="0"/>
              <a:t> l’app </a:t>
            </a:r>
            <a:r>
              <a:rPr lang="fr-FR" b="1" dirty="0" err="1"/>
              <a:t>mvc</a:t>
            </a:r>
            <a:r>
              <a:rPr lang="fr-FR" b="1" dirty="0"/>
              <a:t> avec le </a:t>
            </a:r>
            <a:r>
              <a:rPr lang="fr-FR" b="1" dirty="0" err="1"/>
              <a:t>framwork</a:t>
            </a:r>
            <a:r>
              <a:rPr lang="fr-FR" b="1" dirty="0"/>
              <a:t> </a:t>
            </a:r>
            <a:r>
              <a:rPr lang="fr-FR" b="1" dirty="0" err="1"/>
              <a:t>spring</a:t>
            </a:r>
            <a:r>
              <a:rPr lang="fr-FR" b="1" dirty="0"/>
              <a:t> : prenons un </a:t>
            </a:r>
            <a:r>
              <a:rPr lang="fr-FR" b="1" dirty="0" err="1"/>
              <a:t>exp</a:t>
            </a:r>
            <a:r>
              <a:rPr lang="fr-FR" b="1" dirty="0"/>
              <a:t> </a:t>
            </a:r>
            <a:r>
              <a:rPr lang="fr-FR" b="1" dirty="0" err="1"/>
              <a:t>tres</a:t>
            </a:r>
            <a:r>
              <a:rPr lang="fr-FR" b="1" dirty="0"/>
              <a:t> basique ::::::::::::: la </a:t>
            </a:r>
            <a:r>
              <a:rPr lang="fr-FR" b="1" dirty="0" err="1"/>
              <a:t>ére</a:t>
            </a:r>
            <a:r>
              <a:rPr lang="fr-FR" b="1" dirty="0"/>
              <a:t> étape est de créer notre </a:t>
            </a:r>
            <a:r>
              <a:rPr lang="fr-FR" b="1" dirty="0" err="1"/>
              <a:t>controlleur</a:t>
            </a:r>
            <a:r>
              <a:rPr lang="fr-FR" b="1" dirty="0"/>
              <a:t>, il faut utiliser @</a:t>
            </a:r>
            <a:r>
              <a:rPr lang="fr-FR" b="1" dirty="0" err="1"/>
              <a:t>cont</a:t>
            </a:r>
            <a:r>
              <a:rPr lang="fr-FR" b="1" dirty="0"/>
              <a:t> pour spécifier que cette classe est une classe de </a:t>
            </a:r>
            <a:r>
              <a:rPr lang="fr-FR" b="1" dirty="0" err="1"/>
              <a:t>controlleur</a:t>
            </a:r>
            <a:r>
              <a:rPr lang="fr-FR" b="1" dirty="0"/>
              <a:t>; par la suite il faut mapper la </a:t>
            </a:r>
            <a:r>
              <a:rPr lang="fr-FR" b="1" dirty="0" err="1"/>
              <a:t>meth</a:t>
            </a:r>
            <a:r>
              <a:rPr lang="fr-FR" b="1" dirty="0"/>
              <a:t> puisque on a une </a:t>
            </a:r>
            <a:r>
              <a:rPr lang="fr-FR" b="1" dirty="0" err="1"/>
              <a:t>requéte</a:t>
            </a:r>
            <a:r>
              <a:rPr lang="fr-FR" b="1" dirty="0"/>
              <a:t> </a:t>
            </a:r>
            <a:r>
              <a:rPr lang="fr-FR" b="1" dirty="0" err="1"/>
              <a:t>get</a:t>
            </a:r>
            <a:r>
              <a:rPr lang="fr-FR" b="1" dirty="0"/>
              <a:t> dc il faut utiliser @</a:t>
            </a:r>
            <a:r>
              <a:rPr lang="fr-FR" b="1" dirty="0" err="1"/>
              <a:t>getmapping</a:t>
            </a:r>
            <a:r>
              <a:rPr lang="fr-FR" b="1" dirty="0"/>
              <a:t>; ; cette </a:t>
            </a:r>
            <a:r>
              <a:rPr lang="fr-FR" b="1" dirty="0" err="1"/>
              <a:t>meth</a:t>
            </a:r>
            <a:r>
              <a:rPr lang="fr-FR" b="1" dirty="0"/>
              <a:t> prend en </a:t>
            </a:r>
            <a:r>
              <a:rPr lang="fr-FR" b="1" dirty="0" err="1"/>
              <a:t>paramete</a:t>
            </a:r>
            <a:r>
              <a:rPr lang="fr-FR" b="1" dirty="0"/>
              <a:t> @</a:t>
            </a:r>
            <a:r>
              <a:rPr lang="fr-FR" b="1" dirty="0" err="1"/>
              <a:t>requestparam</a:t>
            </a:r>
            <a:r>
              <a:rPr lang="fr-FR" b="1" dirty="0"/>
              <a:t> qui signifie qu’on un </a:t>
            </a:r>
            <a:r>
              <a:rPr lang="fr-FR" b="1" dirty="0" err="1"/>
              <a:t>un</a:t>
            </a:r>
            <a:r>
              <a:rPr lang="fr-FR" b="1" dirty="0"/>
              <a:t> </a:t>
            </a:r>
            <a:r>
              <a:rPr lang="fr-FR" b="1" dirty="0" err="1"/>
              <a:t>parametre</a:t>
            </a:r>
            <a:r>
              <a:rPr lang="fr-FR" b="1" dirty="0"/>
              <a:t> à récupérer qui le </a:t>
            </a:r>
            <a:r>
              <a:rPr lang="fr-FR" b="1" dirty="0" err="1"/>
              <a:t>name</a:t>
            </a:r>
            <a:r>
              <a:rPr lang="fr-FR" b="1" dirty="0"/>
              <a:t> et par </a:t>
            </a:r>
            <a:r>
              <a:rPr lang="fr-FR" b="1" dirty="0" err="1"/>
              <a:t>defaut</a:t>
            </a:r>
            <a:r>
              <a:rPr lang="fr-FR" b="1" dirty="0"/>
              <a:t> la valeur de </a:t>
            </a:r>
            <a:r>
              <a:rPr lang="fr-FR" b="1" dirty="0" err="1"/>
              <a:t>name</a:t>
            </a:r>
            <a:r>
              <a:rPr lang="fr-FR" b="1" dirty="0"/>
              <a:t> est </a:t>
            </a:r>
            <a:r>
              <a:rPr lang="fr-FR" b="1" dirty="0" err="1"/>
              <a:t>guest</a:t>
            </a:r>
            <a:r>
              <a:rPr lang="fr-FR" b="1" dirty="0"/>
              <a:t>; et le </a:t>
            </a:r>
            <a:r>
              <a:rPr lang="fr-FR" b="1" dirty="0" err="1"/>
              <a:t>dexiéme</a:t>
            </a:r>
            <a:r>
              <a:rPr lang="fr-FR" b="1" dirty="0"/>
              <a:t> param de cette </a:t>
            </a:r>
            <a:r>
              <a:rPr lang="fr-FR" b="1" dirty="0" err="1"/>
              <a:t>methode</a:t>
            </a:r>
            <a:r>
              <a:rPr lang="fr-FR" b="1" dirty="0"/>
              <a:t> est model pour construire un model de données pour le nom; bon juste une remarque ; dans l’</a:t>
            </a:r>
            <a:r>
              <a:rPr lang="fr-FR" b="1" dirty="0" err="1"/>
              <a:t>exp</a:t>
            </a:r>
            <a:r>
              <a:rPr lang="fr-FR" b="1" dirty="0"/>
              <a:t> </a:t>
            </a:r>
            <a:r>
              <a:rPr lang="fr-FR" b="1" dirty="0" err="1"/>
              <a:t>précedent</a:t>
            </a:r>
            <a:r>
              <a:rPr lang="fr-FR" b="1" dirty="0"/>
              <a:t> on a utilisé </a:t>
            </a:r>
            <a:r>
              <a:rPr lang="fr-FR" dirty="0"/>
              <a:t> @</a:t>
            </a:r>
            <a:r>
              <a:rPr lang="fr-FR" dirty="0" err="1"/>
              <a:t>ModelAttribute</a:t>
            </a:r>
            <a:r>
              <a:rPr lang="fr-FR" dirty="0"/>
              <a:t> pour récupérer les param; lorsque vous travaillez avec des objets complexes et que vous avez besoin de lier plusieurs valeurs à une instance d'objet, il faut utiliser @</a:t>
            </a:r>
            <a:r>
              <a:rPr lang="fr-FR" dirty="0" err="1"/>
              <a:t>ModelAttribute</a:t>
            </a:r>
            <a:r>
              <a:rPr lang="fr-FR" dirty="0"/>
              <a:t> sinon .Utilisez @</a:t>
            </a:r>
            <a:r>
              <a:rPr lang="fr-FR" dirty="0" err="1"/>
              <a:t>RequestParam</a:t>
            </a:r>
            <a:r>
              <a:rPr lang="fr-FR" dirty="0"/>
              <a:t> pour récupérer des valeurs individuelles à partir des paramètres de la requête, surtout si ces valeurs sont simples et ne nécessitent pas de traitement particulier.</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47</a:t>
            </a:fld>
            <a:endParaRPr lang="fr-FR"/>
          </a:p>
        </p:txBody>
      </p:sp>
    </p:spTree>
    <p:extLst>
      <p:ext uri="{BB962C8B-B14F-4D97-AF65-F5344CB8AC3E}">
        <p14:creationId xmlns:p14="http://schemas.microsoft.com/office/powerpoint/2010/main" val="3899840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le fichier </a:t>
            </a:r>
            <a:r>
              <a:rPr lang="fr-FR" b="1" dirty="0" err="1"/>
              <a:t>jsp</a:t>
            </a:r>
            <a:r>
              <a:rPr lang="fr-FR" b="1" dirty="0"/>
              <a:t>; </a:t>
            </a:r>
            <a:r>
              <a:rPr lang="fr-FR" b="1" dirty="0" err="1"/>
              <a:t>normalment</a:t>
            </a:r>
            <a:r>
              <a:rPr lang="fr-FR" b="1" dirty="0"/>
              <a:t> ce fichier est </a:t>
            </a:r>
            <a:r>
              <a:rPr lang="fr-FR" b="1" dirty="0" err="1"/>
              <a:t>rsponsable</a:t>
            </a:r>
            <a:r>
              <a:rPr lang="fr-FR" b="1" dirty="0"/>
              <a:t> à l’</a:t>
            </a:r>
            <a:r>
              <a:rPr lang="fr-FR" b="1" dirty="0" err="1"/>
              <a:t>affichga</a:t>
            </a:r>
            <a:r>
              <a:rPr lang="fr-FR" b="1" dirty="0"/>
              <a:t> des données:  pour notre exemple le </a:t>
            </a:r>
            <a:r>
              <a:rPr lang="fr-FR" b="1" dirty="0" err="1"/>
              <a:t>username</a:t>
            </a:r>
            <a:r>
              <a:rPr lang="fr-FR" b="1" dirty="0"/>
              <a:t> </a:t>
            </a:r>
            <a:r>
              <a:rPr lang="fr-FR" b="1" dirty="0" err="1"/>
              <a:t>presente</a:t>
            </a:r>
            <a:r>
              <a:rPr lang="fr-FR" b="1" dirty="0"/>
              <a:t> la donnée:  avec </a:t>
            </a:r>
            <a:r>
              <a:rPr lang="fr-FR" b="1" dirty="0" err="1"/>
              <a:t>spring</a:t>
            </a:r>
            <a:r>
              <a:rPr lang="fr-FR" b="1" dirty="0"/>
              <a:t> on utilise directement $ et les {} pour afficher les valeur du modèle : ${</a:t>
            </a:r>
            <a:r>
              <a:rPr lang="fr-FR" b="1" dirty="0" err="1"/>
              <a:t>username</a:t>
            </a:r>
            <a:r>
              <a:rPr lang="fr-FR" b="1" dirty="0"/>
              <a:t>} user </a:t>
            </a:r>
            <a:r>
              <a:rPr lang="fr-FR" b="1" dirty="0" err="1"/>
              <a:t>name</a:t>
            </a:r>
            <a:r>
              <a:rPr lang="fr-FR" b="1" dirty="0"/>
              <a:t> est </a:t>
            </a:r>
            <a:r>
              <a:rPr lang="fr-FR" b="1" dirty="0" err="1"/>
              <a:t>dja</a:t>
            </a:r>
            <a:r>
              <a:rPr lang="fr-FR" b="1" dirty="0"/>
              <a:t> l’attribut de notre model </a:t>
            </a:r>
            <a:r>
              <a:rPr lang="fr-FR" b="1" dirty="0" err="1"/>
              <a:t>quon</a:t>
            </a:r>
            <a:r>
              <a:rPr lang="fr-FR" b="1" dirty="0"/>
              <a:t> a ajouter dans le </a:t>
            </a:r>
            <a:r>
              <a:rPr lang="fr-FR" b="1" dirty="0" err="1"/>
              <a:t>controller</a:t>
            </a:r>
            <a:r>
              <a:rPr lang="fr-FR" b="1" dirty="0"/>
              <a:t> (par </a:t>
            </a:r>
            <a:r>
              <a:rPr lang="fr-FR" b="1" dirty="0" err="1"/>
              <a:t>addatribute</a:t>
            </a:r>
            <a:r>
              <a:rPr lang="fr-FR" b="1" dirty="0"/>
              <a:t>); (((ARJA3 DIAPO AVANT W WARI USERNAME))))  :: en fait dans les app </a:t>
            </a:r>
            <a:r>
              <a:rPr lang="fr-FR" b="1" dirty="0" err="1"/>
              <a:t>mvc</a:t>
            </a:r>
            <a:r>
              <a:rPr lang="fr-FR" b="1" dirty="0"/>
              <a:t> avec </a:t>
            </a:r>
            <a:r>
              <a:rPr lang="fr-FR" b="1" dirty="0" err="1"/>
              <a:t>spring</a:t>
            </a:r>
            <a:r>
              <a:rPr lang="fr-FR" b="1" dirty="0"/>
              <a:t> il faut configurer manuellement l’app pour le </a:t>
            </a:r>
            <a:r>
              <a:rPr lang="fr-FR" b="1" dirty="0" err="1"/>
              <a:t>controller</a:t>
            </a:r>
            <a:r>
              <a:rPr lang="fr-FR" b="1" dirty="0"/>
              <a:t> localise les fichier </a:t>
            </a:r>
            <a:r>
              <a:rPr lang="fr-FR" b="1" dirty="0" err="1"/>
              <a:t>jsp</a:t>
            </a:r>
            <a:r>
              <a:rPr lang="fr-FR" b="1" dirty="0"/>
              <a:t> : il faut </a:t>
            </a:r>
            <a:r>
              <a:rPr lang="fr-FR" b="1" dirty="0" err="1"/>
              <a:t>crer</a:t>
            </a:r>
            <a:r>
              <a:rPr lang="fr-FR" b="1" dirty="0"/>
              <a:t> le fichier </a:t>
            </a:r>
            <a:r>
              <a:rPr lang="fr-FR" b="1" dirty="0" err="1"/>
              <a:t>app.yml</a:t>
            </a:r>
            <a:r>
              <a:rPr lang="fr-FR" b="1" dirty="0"/>
              <a:t> dans le </a:t>
            </a:r>
            <a:r>
              <a:rPr lang="fr-FR" b="1" dirty="0" err="1"/>
              <a:t>repertoire</a:t>
            </a:r>
            <a:r>
              <a:rPr lang="fr-FR" b="1" dirty="0"/>
              <a:t> </a:t>
            </a:r>
            <a:r>
              <a:rPr lang="fr-FR" b="1" dirty="0" err="1"/>
              <a:t>rressource</a:t>
            </a:r>
            <a:r>
              <a:rPr lang="fr-FR" b="1" dirty="0"/>
              <a:t>; et dedans il faut </a:t>
            </a:r>
            <a:r>
              <a:rPr lang="fr-FR" b="1" dirty="0" err="1"/>
              <a:t>specifier</a:t>
            </a:r>
            <a:r>
              <a:rPr lang="fr-FR" b="1" dirty="0"/>
              <a:t> le </a:t>
            </a:r>
            <a:r>
              <a:rPr lang="fr-FR" b="1" dirty="0" err="1"/>
              <a:t>repertoir</a:t>
            </a:r>
            <a:r>
              <a:rPr lang="fr-FR" b="1" dirty="0"/>
              <a:t> ou se trouvent les </a:t>
            </a:r>
            <a:r>
              <a:rPr lang="fr-FR" b="1" dirty="0" err="1"/>
              <a:t>jsp</a:t>
            </a:r>
            <a:r>
              <a:rPr lang="fr-FR" b="1" dirty="0"/>
              <a:t> dans la ligne </a:t>
            </a:r>
            <a:r>
              <a:rPr lang="fr-FR" b="1" dirty="0" err="1"/>
              <a:t>prefixe</a:t>
            </a:r>
            <a:r>
              <a:rPr lang="fr-FR" b="1" dirty="0"/>
              <a:t> et </a:t>
            </a:r>
            <a:r>
              <a:rPr lang="fr-FR" b="1" dirty="0" err="1"/>
              <a:t>suffix</a:t>
            </a:r>
            <a:r>
              <a:rPr lang="fr-FR" b="1" dirty="0"/>
              <a:t> c’est juste pour </a:t>
            </a:r>
            <a:r>
              <a:rPr lang="fr-FR" b="1" dirty="0" err="1"/>
              <a:t>determiner</a:t>
            </a:r>
            <a:r>
              <a:rPr lang="fr-FR" b="1" dirty="0"/>
              <a:t> les </a:t>
            </a:r>
            <a:r>
              <a:rPr lang="fr-FR" b="1" dirty="0" err="1"/>
              <a:t>exetentions</a:t>
            </a:r>
            <a:r>
              <a:rPr lang="fr-FR" b="1" dirty="0"/>
              <a:t> des fich ; voila </a:t>
            </a:r>
            <a:r>
              <a:rPr lang="fr-FR" b="1" dirty="0" err="1"/>
              <a:t>voila</a:t>
            </a:r>
            <a:r>
              <a:rPr lang="fr-FR" b="1" dirty="0"/>
              <a:t> </a:t>
            </a:r>
          </a:p>
          <a:p>
            <a:endParaRPr lang="fr-FR" dirty="0"/>
          </a:p>
          <a:p>
            <a:r>
              <a:rPr lang="fr-FR" dirty="0"/>
              <a:t>Le contrôleur utilise @</a:t>
            </a:r>
            <a:r>
              <a:rPr lang="fr-FR" dirty="0" err="1"/>
              <a:t>GetMapping</a:t>
            </a:r>
            <a:r>
              <a:rPr lang="fr-FR" dirty="0"/>
              <a:t>("/</a:t>
            </a:r>
            <a:r>
              <a:rPr lang="fr-FR" dirty="0" err="1"/>
              <a:t>welcome</a:t>
            </a:r>
            <a:r>
              <a:rPr lang="fr-FR" dirty="0"/>
              <a:t>") pour répondre aux requêtes à l'URL http://localhost:8080/welcome.</a:t>
            </a:r>
          </a:p>
          <a:p>
            <a:r>
              <a:rPr lang="fr-FR" dirty="0"/>
              <a:t>La méthode </a:t>
            </a:r>
            <a:r>
              <a:rPr lang="fr-FR" dirty="0" err="1"/>
              <a:t>welcome</a:t>
            </a:r>
            <a:r>
              <a:rPr lang="fr-FR" dirty="0"/>
              <a:t> prend un paramètre </a:t>
            </a:r>
            <a:r>
              <a:rPr lang="fr-FR" dirty="0" err="1"/>
              <a:t>name</a:t>
            </a:r>
            <a:r>
              <a:rPr lang="fr-FR" dirty="0"/>
              <a:t> que l’utilisateur peut saisir.  </a:t>
            </a:r>
          </a:p>
          <a:p>
            <a:r>
              <a:rPr lang="fr-FR" dirty="0"/>
              <a:t>La valeur de </a:t>
            </a:r>
            <a:r>
              <a:rPr lang="fr-FR" dirty="0" err="1"/>
              <a:t>name</a:t>
            </a:r>
            <a:r>
              <a:rPr lang="fr-FR" dirty="0"/>
              <a:t> est ajoutée au modèle sous l'attribut </a:t>
            </a:r>
            <a:r>
              <a:rPr lang="fr-FR" dirty="0" err="1"/>
              <a:t>userName</a:t>
            </a:r>
            <a:r>
              <a:rPr lang="fr-FR" dirty="0"/>
              <a:t>.</a:t>
            </a:r>
          </a:p>
          <a:p>
            <a:r>
              <a:rPr lang="fr-FR" dirty="0"/>
              <a:t>La méthode retourne la vue </a:t>
            </a:r>
            <a:r>
              <a:rPr lang="fr-FR" dirty="0" err="1"/>
              <a:t>welcome</a:t>
            </a:r>
            <a:r>
              <a:rPr lang="fr-FR" dirty="0"/>
              <a:t> (fichier JSP) qui affiche le message de bienvenue. </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48</a:t>
            </a:fld>
            <a:endParaRPr lang="fr-FR"/>
          </a:p>
        </p:txBody>
      </p:sp>
    </p:spTree>
    <p:extLst>
      <p:ext uri="{BB962C8B-B14F-4D97-AF65-F5344CB8AC3E}">
        <p14:creationId xmlns:p14="http://schemas.microsoft.com/office/powerpoint/2010/main" val="38555668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a:t>
            </a:r>
            <a:r>
              <a:rPr lang="fr-FR" dirty="0" err="1"/>
              <a:t>conclusio</a:t>
            </a:r>
            <a:r>
              <a:rPr lang="fr-FR" dirty="0"/>
              <a:t>  les Servlets et JSP sont deux technologies complémentaires qui suivent le modèle client-serveur et utilisent le protocole HTTP pour interagir avec le client. ; bon le tab suivant montre la différence : c</a:t>
            </a:r>
            <a:r>
              <a:rPr lang="fr-FR" b="1" dirty="0"/>
              <a:t>ommençons par le type</a:t>
            </a:r>
            <a:r>
              <a:rPr lang="fr-FR" dirty="0"/>
              <a:t>. Une </a:t>
            </a:r>
            <a:r>
              <a:rPr lang="fr-FR" b="1" dirty="0"/>
              <a:t>Servlet</a:t>
            </a:r>
            <a:r>
              <a:rPr lang="fr-FR" dirty="0"/>
              <a:t> est une </a:t>
            </a:r>
            <a:r>
              <a:rPr lang="fr-FR" dirty="0" err="1"/>
              <a:t>cls</a:t>
            </a:r>
            <a:r>
              <a:rPr lang="fr-FR" dirty="0"/>
              <a:t> Java compilée,. Elle traite principalement les requêtes HTTP du côté serveur. En revanche, une </a:t>
            </a:r>
            <a:r>
              <a:rPr lang="fr-FR" b="1" dirty="0"/>
              <a:t>JSP</a:t>
            </a:r>
            <a:r>
              <a:rPr lang="fr-FR" dirty="0"/>
              <a:t> est essentiellement une page HTML avec des balises JSP et du code Java intégré. </a:t>
            </a:r>
            <a:r>
              <a:rPr lang="fr-FR" dirty="0" err="1"/>
              <a:t>Dc</a:t>
            </a:r>
            <a:r>
              <a:rPr lang="fr-FR" dirty="0"/>
              <a:t> les Servlets sont plus orientées vers la logique métier, tandis que les JSP se concentrent sur la présentation de l'interface user. Pour </a:t>
            </a:r>
            <a:r>
              <a:rPr lang="fr-FR" b="1" dirty="0"/>
              <a:t>La syntaxe</a:t>
            </a:r>
            <a:r>
              <a:rPr lang="fr-FR" dirty="0"/>
              <a:t>. Une </a:t>
            </a:r>
            <a:r>
              <a:rPr lang="fr-FR" b="1" dirty="0"/>
              <a:t>Servlet</a:t>
            </a:r>
            <a:r>
              <a:rPr lang="fr-FR" dirty="0"/>
              <a:t> est du code Java pur, où on utilise des méthodes comme </a:t>
            </a:r>
            <a:r>
              <a:rPr lang="fr-FR" dirty="0" err="1"/>
              <a:t>doGet</a:t>
            </a:r>
            <a:r>
              <a:rPr lang="fr-FR" dirty="0"/>
              <a:t>() ou </a:t>
            </a:r>
            <a:r>
              <a:rPr lang="fr-FR" dirty="0" err="1"/>
              <a:t>doPost</a:t>
            </a:r>
            <a:r>
              <a:rPr lang="fr-FR" dirty="0"/>
              <a:t>() pour interagir avec le serveur. Les </a:t>
            </a:r>
            <a:r>
              <a:rPr lang="fr-FR" b="1" dirty="0"/>
              <a:t>JSP</a:t>
            </a:r>
            <a:r>
              <a:rPr lang="fr-FR" dirty="0"/>
              <a:t>, permettent d'insérer du code Java directement dans une page HTML grâce à des balises JSP. mais elles sont moins adaptées pour la logique complexe. </a:t>
            </a:r>
            <a:r>
              <a:rPr lang="fr-FR" b="1" dirty="0"/>
              <a:t>En termes de facilité de développement</a:t>
            </a:r>
            <a:r>
              <a:rPr lang="fr-FR" dirty="0"/>
              <a:t>, il est plus complexe de générer du contenu HTML avec une </a:t>
            </a:r>
            <a:r>
              <a:rPr lang="fr-FR" b="1" dirty="0"/>
              <a:t>Servlet</a:t>
            </a:r>
            <a:r>
              <a:rPr lang="fr-FR" dirty="0"/>
              <a:t>, car cela implique d'écrire du code Java pour chaque réponse. mais, une </a:t>
            </a:r>
            <a:r>
              <a:rPr lang="fr-FR" b="1" dirty="0"/>
              <a:t>JSP</a:t>
            </a:r>
            <a:r>
              <a:rPr lang="fr-FR" dirty="0"/>
              <a:t> facilite cette tâche; //</a:t>
            </a:r>
            <a:r>
              <a:rPr lang="fr-FR" b="1" dirty="0"/>
              <a:t>Passons maintenant à l'aspect </a:t>
            </a:r>
            <a:r>
              <a:rPr lang="fr-FR" dirty="0"/>
              <a:t>de la </a:t>
            </a:r>
            <a:r>
              <a:rPr lang="fr-FR" b="1" dirty="0"/>
              <a:t>compilation</a:t>
            </a:r>
            <a:r>
              <a:rPr lang="fr-FR" dirty="0"/>
              <a:t>. Une </a:t>
            </a:r>
            <a:r>
              <a:rPr lang="fr-FR" b="1" dirty="0"/>
              <a:t>Servlet</a:t>
            </a:r>
            <a:r>
              <a:rPr lang="fr-FR" dirty="0"/>
              <a:t> est compilée en </a:t>
            </a:r>
            <a:r>
              <a:rPr lang="fr-FR" dirty="0" err="1"/>
              <a:t>bytecode</a:t>
            </a:r>
            <a:r>
              <a:rPr lang="fr-FR" dirty="0"/>
              <a:t> dès qu'elle est écrite et déployée sur le serveur, ce qui permet de garantir de bonnes performances. Une </a:t>
            </a:r>
            <a:r>
              <a:rPr lang="fr-FR" b="1" dirty="0"/>
              <a:t>JSP</a:t>
            </a:r>
            <a:r>
              <a:rPr lang="fr-FR" dirty="0"/>
              <a:t>, quant à elle, est convertie en une servlet. En ce qui concerne l'</a:t>
            </a:r>
            <a:r>
              <a:rPr lang="fr-FR" b="1" dirty="0"/>
              <a:t>utilisation recommandée</a:t>
            </a:r>
            <a:r>
              <a:rPr lang="fr-FR" dirty="0"/>
              <a:t>, une </a:t>
            </a:r>
            <a:r>
              <a:rPr lang="fr-FR" b="1" dirty="0"/>
              <a:t>Servlet</a:t>
            </a:r>
            <a:r>
              <a:rPr lang="fr-FR" dirty="0"/>
              <a:t> est idéale pour la gestion de la logique métier, le traitement des formulaires et l'interaction avec les bases de données. En revanche, une </a:t>
            </a:r>
            <a:r>
              <a:rPr lang="fr-FR" b="1" dirty="0"/>
              <a:t>JSP</a:t>
            </a:r>
            <a:r>
              <a:rPr lang="fr-FR" dirty="0"/>
              <a:t> est plus adaptée pour générer l'interface utilisateur et afficher dynamiquement des données issues des traitements effectués par la servlet. pour la </a:t>
            </a:r>
            <a:r>
              <a:rPr lang="fr-FR" b="1" dirty="0"/>
              <a:t>gestion des données</a:t>
            </a:r>
            <a:r>
              <a:rPr lang="fr-FR" dirty="0"/>
              <a:t>. Avec une </a:t>
            </a:r>
            <a:r>
              <a:rPr lang="fr-FR" b="1" dirty="0"/>
              <a:t>Servlet</a:t>
            </a:r>
            <a:r>
              <a:rPr lang="fr-FR" dirty="0"/>
              <a:t>, les données sont manipulées en Java via des objets comme </a:t>
            </a:r>
            <a:r>
              <a:rPr lang="fr-FR" dirty="0" err="1"/>
              <a:t>request</a:t>
            </a:r>
            <a:r>
              <a:rPr lang="fr-FR" dirty="0"/>
              <a:t> et </a:t>
            </a:r>
            <a:r>
              <a:rPr lang="fr-FR" dirty="0" err="1"/>
              <a:t>response</a:t>
            </a:r>
            <a:r>
              <a:rPr lang="fr-FR" dirty="0"/>
              <a:t>. Dans une </a:t>
            </a:r>
            <a:r>
              <a:rPr lang="fr-FR" b="1" dirty="0"/>
              <a:t>JSP</a:t>
            </a:r>
            <a:r>
              <a:rPr lang="fr-FR" dirty="0"/>
              <a:t>, on utilise des expressions JSP, comme &lt;%= %&gt; ou ${} pour accéder et afficher des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49</a:t>
            </a:fld>
            <a:endParaRPr lang="fr-FR"/>
          </a:p>
        </p:txBody>
      </p:sp>
    </p:spTree>
    <p:extLst>
      <p:ext uri="{BB962C8B-B14F-4D97-AF65-F5344CB8AC3E}">
        <p14:creationId xmlns:p14="http://schemas.microsoft.com/office/powerpoint/2010/main" val="263164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autre fonctionnalité clé des JSP : la </a:t>
            </a:r>
            <a:r>
              <a:rPr lang="fr-FR" b="1" dirty="0"/>
              <a:t>génération de contenu</a:t>
            </a:r>
            <a:r>
              <a:rPr lang="fr-FR" dirty="0"/>
              <a:t>. Les JSP ne se contentent pas de générer uniquement du HTML. Elles sont également capables de produire d'autres types de contenus, elles peuvent produire des documents XML dans les contextes où les données doivent être échangées entre différents systèmes, comme dans les services web et elles peuvent produire des réponses au format </a:t>
            </a:r>
            <a:r>
              <a:rPr lang="fr-FR" b="1" dirty="0"/>
              <a:t>JSON</a:t>
            </a:r>
            <a:r>
              <a:rPr lang="fr-FR" dirty="0"/>
              <a:t>, ce qui permet l’interaction asynchrone avec le serveur. Mais HTML est le format standard </a:t>
            </a:r>
            <a:r>
              <a:rPr lang="fr-FR" b="1" dirty="0"/>
              <a:t>Car Les JSP permettent de générer dynamiquement un contenu HTML avec des balises qui répondent aux actions des utilisateurs</a:t>
            </a:r>
            <a:r>
              <a:rPr lang="fr-FR" dirty="0"/>
              <a:t>. la </a:t>
            </a:r>
            <a:r>
              <a:rPr lang="fr-FR" b="1" dirty="0"/>
              <a:t>gestion avancée</a:t>
            </a:r>
            <a:r>
              <a:rPr lang="fr-FR" dirty="0"/>
              <a:t>. Cette fonctionnalité englobe : la gestion des </a:t>
            </a:r>
            <a:r>
              <a:rPr lang="fr-FR" b="1" dirty="0"/>
              <a:t>cookies et des sessions</a:t>
            </a:r>
            <a:r>
              <a:rPr lang="fr-FR" dirty="0"/>
              <a:t>, ainsi LES</a:t>
            </a:r>
            <a:r>
              <a:rPr lang="fr-FR" b="1" dirty="0"/>
              <a:t> en-têtes HTTP</a:t>
            </a:r>
            <a:r>
              <a:rPr lang="fr-FR" dirty="0"/>
              <a:t>. </a:t>
            </a:r>
            <a:r>
              <a:rPr lang="fr-FR" dirty="0" err="1"/>
              <a:t>Dc</a:t>
            </a:r>
            <a:r>
              <a:rPr lang="fr-FR" dirty="0"/>
              <a:t> avec les </a:t>
            </a:r>
            <a:r>
              <a:rPr lang="fr-FR" dirty="0" err="1"/>
              <a:t>jsp</a:t>
            </a:r>
            <a:r>
              <a:rPr lang="fr-FR" dirty="0"/>
              <a:t> on peut  lire et supprimer des </a:t>
            </a:r>
            <a:r>
              <a:rPr lang="fr-FR" dirty="0" err="1"/>
              <a:t>cooks</a:t>
            </a:r>
            <a:r>
              <a:rPr lang="fr-FR" dirty="0"/>
              <a:t>, on peut créer et gérer des objets de session ainsi les en-têtes pour contrôler la réponse HTTP envoyée au client ou b1 pour </a:t>
            </a:r>
            <a:r>
              <a:rPr lang="fr-FR" dirty="0" err="1"/>
              <a:t>personaliser</a:t>
            </a:r>
            <a:r>
              <a:rPr lang="fr-FR" dirty="0"/>
              <a:t> la réponse</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a:t>
            </a:fld>
            <a:endParaRPr lang="fr-FR"/>
          </a:p>
        </p:txBody>
      </p:sp>
    </p:spTree>
    <p:extLst>
      <p:ext uri="{BB962C8B-B14F-4D97-AF65-F5344CB8AC3E}">
        <p14:creationId xmlns:p14="http://schemas.microsoft.com/office/powerpoint/2010/main" val="2606247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Continuons avec la séparation de la logique et de la présentation.</a:t>
            </a:r>
            <a:r>
              <a:rPr lang="fr-FR" dirty="0"/>
              <a:t> Avec une </a:t>
            </a:r>
            <a:r>
              <a:rPr lang="fr-FR" b="1" dirty="0"/>
              <a:t>Servlet</a:t>
            </a:r>
            <a:r>
              <a:rPr lang="fr-FR" dirty="0"/>
              <a:t>, la logique métier et la présentation peuvent être mélangées. Cependant, si on tente de gérer à la fois la logique et l'affichage, cela peut devenir compliqué, en particulier pour des interfaces plus complexes. Les </a:t>
            </a:r>
            <a:r>
              <a:rPr lang="fr-FR" b="1" dirty="0"/>
              <a:t>JSP</a:t>
            </a:r>
            <a:r>
              <a:rPr lang="fr-FR" dirty="0"/>
              <a:t>, quant à elles, facilitent la séparation de la logique et de la présentation, surtout lorsqu'elles sont utilisées en combinaison avec des servlets dans un modèle </a:t>
            </a:r>
            <a:r>
              <a:rPr lang="fr-FR" b="1" dirty="0"/>
              <a:t>MVC</a:t>
            </a:r>
            <a:r>
              <a:rPr lang="fr-FR" dirty="0"/>
              <a:t> ;Cette distinction rend la maintenance et l'évolution du code beaucoup plus simples.   </a:t>
            </a:r>
            <a:r>
              <a:rPr lang="fr-FR" b="1" dirty="0"/>
              <a:t>En termes de performance</a:t>
            </a:r>
            <a:r>
              <a:rPr lang="fr-FR" dirty="0"/>
              <a:t>, une </a:t>
            </a:r>
            <a:r>
              <a:rPr lang="fr-FR" b="1" dirty="0"/>
              <a:t>Servlet</a:t>
            </a:r>
            <a:r>
              <a:rPr lang="fr-FR" dirty="0"/>
              <a:t> est performante pour gérer la logique métier, car elle est directement écrite en Java, sans conversion nécessaire. À l'inverse, les </a:t>
            </a:r>
            <a:r>
              <a:rPr lang="fr-FR" b="1" dirty="0"/>
              <a:t>JSP</a:t>
            </a:r>
            <a:r>
              <a:rPr lang="fr-FR" dirty="0"/>
              <a:t> sont légèrement plus lentes lors de leur premier accès,  Cela nous amène à la façon dont ces technologies s'intègrent dans le modèle </a:t>
            </a:r>
            <a:r>
              <a:rPr lang="fr-FR" b="1" dirty="0"/>
              <a:t>MVC</a:t>
            </a:r>
            <a:r>
              <a:rPr lang="fr-FR" dirty="0"/>
              <a:t>. Dans cette architecture, la </a:t>
            </a:r>
            <a:r>
              <a:rPr lang="fr-FR" b="1" dirty="0"/>
              <a:t>Servlet</a:t>
            </a:r>
            <a:r>
              <a:rPr lang="fr-FR" dirty="0"/>
              <a:t> joue le rôle de </a:t>
            </a:r>
            <a:r>
              <a:rPr lang="fr-FR" b="1" dirty="0"/>
              <a:t>Contrôleur</a:t>
            </a:r>
            <a:r>
              <a:rPr lang="fr-FR" dirty="0"/>
              <a:t>, car elle gère les requêtes, effectue les traitements, et détermine quelle vue afficher. Les </a:t>
            </a:r>
            <a:r>
              <a:rPr lang="fr-FR" b="1" dirty="0"/>
              <a:t>JSP</a:t>
            </a:r>
            <a:r>
              <a:rPr lang="fr-FR" dirty="0"/>
              <a:t>, sont utilisées comme </a:t>
            </a:r>
            <a:r>
              <a:rPr lang="fr-FR" b="1" dirty="0"/>
              <a:t>Vue</a:t>
            </a:r>
            <a:r>
              <a:rPr lang="fr-FR" dirty="0"/>
              <a:t> ce qui signifie qu'elles se chargent de l'affichage des données fournies par la Servlet, en se concentrant uniquement sur la présentation. Enfin, </a:t>
            </a:r>
            <a:r>
              <a:rPr lang="fr-FR" b="1" dirty="0"/>
              <a:t>l’utilisation des bibliothèques</a:t>
            </a:r>
            <a:r>
              <a:rPr lang="fr-FR" dirty="0"/>
              <a:t> diffère entre les deux technologies. Avec une </a:t>
            </a:r>
            <a:r>
              <a:rPr lang="fr-FR" b="1" dirty="0"/>
              <a:t>Servlet</a:t>
            </a:r>
            <a:r>
              <a:rPr lang="fr-FR" dirty="0"/>
              <a:t>, vous devez importer manuellement les bibliothèques Java dont vous avez besoin pour effectuer vos traitements. Les </a:t>
            </a:r>
            <a:r>
              <a:rPr lang="fr-FR" b="1" dirty="0"/>
              <a:t>JSP</a:t>
            </a:r>
            <a:r>
              <a:rPr lang="fr-FR" dirty="0"/>
              <a:t>, de leur côté, supportent l'utilisation de bibliothèques de balises JSP, comme la </a:t>
            </a:r>
            <a:r>
              <a:rPr lang="fr-FR" b="1" dirty="0"/>
              <a:t>JSTL</a:t>
            </a:r>
            <a:r>
              <a:rPr lang="fr-FR" dirty="0"/>
              <a:t>, qui simplifie le code en fournissant des balises prêtes à l'emploi pour des tâches courantes, comme les boucles, les conditions et la manipulation de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50</a:t>
            </a:fld>
            <a:endParaRPr lang="fr-FR"/>
          </a:p>
        </p:txBody>
      </p:sp>
    </p:spTree>
    <p:extLst>
      <p:ext uri="{BB962C8B-B14F-4D97-AF65-F5344CB8AC3E}">
        <p14:creationId xmlns:p14="http://schemas.microsoft.com/office/powerpoint/2010/main" val="47044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51</a:t>
            </a:fld>
            <a:endParaRPr lang="fr-FR"/>
          </a:p>
        </p:txBody>
      </p:sp>
    </p:spTree>
    <p:extLst>
      <p:ext uri="{BB962C8B-B14F-4D97-AF65-F5344CB8AC3E}">
        <p14:creationId xmlns:p14="http://schemas.microsoft.com/office/powerpoint/2010/main" val="15829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A</a:t>
            </a:r>
          </a:p>
          <a:p>
            <a:r>
              <a:rPr lang="fr-FR" b="1" dirty="0"/>
              <a:t>L'élément &lt;</a:t>
            </a:r>
            <a:r>
              <a:rPr lang="fr-FR" b="1" dirty="0" err="1"/>
              <a:t>jsp:param</a:t>
            </a:r>
            <a:r>
              <a:rPr lang="fr-FR" b="1" dirty="0"/>
              <a:t>&gt; est utilisé dans JSP pour passer des paramètres à une autre page JSP</a:t>
            </a:r>
            <a:r>
              <a:rPr lang="fr-FR" dirty="0"/>
              <a:t> ou à un élément de balise personnalisée comme </a:t>
            </a:r>
            <a:r>
              <a:rPr lang="fr-FR" b="1" dirty="0"/>
              <a:t>&lt;</a:t>
            </a:r>
            <a:r>
              <a:rPr lang="fr-FR" b="1" dirty="0" err="1"/>
              <a:t>jsp:include</a:t>
            </a:r>
            <a:r>
              <a:rPr lang="fr-FR" b="1" dirty="0"/>
              <a:t>&gt;</a:t>
            </a:r>
            <a:r>
              <a:rPr lang="fr-FR" dirty="0"/>
              <a:t>, </a:t>
            </a:r>
            <a:r>
              <a:rPr lang="fr-FR" b="1" dirty="0"/>
              <a:t>&lt;</a:t>
            </a:r>
            <a:r>
              <a:rPr lang="fr-FR" b="1" dirty="0" err="1"/>
              <a:t>jsp:forward</a:t>
            </a:r>
            <a:r>
              <a:rPr lang="fr-FR" b="1"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balise </a:t>
            </a:r>
            <a:r>
              <a:rPr lang="fr-FR" b="1" dirty="0"/>
              <a:t>&lt;</a:t>
            </a:r>
            <a:r>
              <a:rPr lang="fr-FR" b="1" dirty="0" err="1"/>
              <a:t>jsp:useBean</a:t>
            </a:r>
            <a:r>
              <a:rPr lang="fr-FR" b="1" dirty="0"/>
              <a:t>&gt;</a:t>
            </a:r>
            <a:r>
              <a:rPr lang="fr-FR" dirty="0"/>
              <a:t> est utilisée pour </a:t>
            </a:r>
            <a:r>
              <a:rPr lang="fr-FR" b="1" dirty="0"/>
              <a:t>instancier ou </a:t>
            </a:r>
            <a:r>
              <a:rPr lang="fr-FR" b="1" dirty="0" err="1"/>
              <a:t>declarer</a:t>
            </a:r>
            <a:r>
              <a:rPr lang="fr-FR" b="1" dirty="0"/>
              <a:t> un objet JavaBean</a:t>
            </a:r>
            <a:r>
              <a:rPr lang="fr-FR" dirty="0"/>
              <a:t> dans une page JSP.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52</a:t>
            </a:fld>
            <a:endParaRPr lang="fr-FR"/>
          </a:p>
        </p:txBody>
      </p:sp>
    </p:spTree>
    <p:extLst>
      <p:ext uri="{BB962C8B-B14F-4D97-AF65-F5344CB8AC3E}">
        <p14:creationId xmlns:p14="http://schemas.microsoft.com/office/powerpoint/2010/main" val="1578479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A</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53</a:t>
            </a:fld>
            <a:endParaRPr lang="fr-FR"/>
          </a:p>
        </p:txBody>
      </p:sp>
    </p:spTree>
    <p:extLst>
      <p:ext uri="{BB962C8B-B14F-4D97-AF65-F5344CB8AC3E}">
        <p14:creationId xmlns:p14="http://schemas.microsoft.com/office/powerpoint/2010/main" val="1875605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B</a:t>
            </a:r>
          </a:p>
          <a:p>
            <a:r>
              <a:rPr lang="fr-FR" dirty="0"/>
              <a:t>Id : qui référence le </a:t>
            </a:r>
            <a:r>
              <a:rPr lang="fr-FR" dirty="0" err="1"/>
              <a:t>bean</a:t>
            </a:r>
            <a:r>
              <a:rPr lang="fr-FR" dirty="0"/>
              <a:t> dans la page JSP.</a:t>
            </a:r>
          </a:p>
          <a:p>
            <a:r>
              <a:rPr lang="fr-FR" dirty="0"/>
              <a:t>Classe : définit la nom de classe du </a:t>
            </a:r>
            <a:r>
              <a:rPr lang="fr-FR" dirty="0" err="1"/>
              <a:t>bean</a:t>
            </a:r>
            <a:r>
              <a:rPr lang="fr-FR" dirty="0"/>
              <a:t> qui sera utilisée.</a:t>
            </a:r>
          </a:p>
          <a:p>
            <a:r>
              <a:rPr lang="fr-FR" dirty="0"/>
              <a:t>scope indique la portée de l'objet </a:t>
            </a:r>
            <a:r>
              <a:rPr lang="fr-FR" dirty="0" err="1"/>
              <a:t>bean</a:t>
            </a:r>
            <a:r>
              <a:rPr lang="fr-FR" dirty="0"/>
              <a:t>: par </a:t>
            </a:r>
            <a:r>
              <a:rPr lang="fr-FR" dirty="0" err="1"/>
              <a:t>exp</a:t>
            </a:r>
            <a:r>
              <a:rPr lang="fr-FR" dirty="0"/>
              <a:t> scope=page : Le </a:t>
            </a:r>
            <a:r>
              <a:rPr lang="fr-FR" dirty="0" err="1"/>
              <a:t>bean</a:t>
            </a:r>
            <a:r>
              <a:rPr lang="fr-FR" dirty="0"/>
              <a:t> est accessible uniquement dans la page JSP actuelle. // </a:t>
            </a:r>
            <a:r>
              <a:rPr lang="fr-FR" dirty="0" err="1"/>
              <a:t>request</a:t>
            </a:r>
            <a:r>
              <a:rPr lang="fr-FR" dirty="0"/>
              <a:t> : Le </a:t>
            </a:r>
            <a:r>
              <a:rPr lang="fr-FR" dirty="0" err="1"/>
              <a:t>bean</a:t>
            </a:r>
            <a:r>
              <a:rPr lang="fr-FR" dirty="0"/>
              <a:t> est accessible à travers la requête HTTP // .session : Le </a:t>
            </a:r>
            <a:r>
              <a:rPr lang="fr-FR" dirty="0" err="1"/>
              <a:t>bean</a:t>
            </a:r>
            <a:r>
              <a:rPr lang="fr-FR" dirty="0"/>
              <a:t> est accessible dans la session de l'utilisateur et persiste tant que la session est active.</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54</a:t>
            </a:fld>
            <a:endParaRPr lang="fr-FR"/>
          </a:p>
        </p:txBody>
      </p:sp>
    </p:spTree>
    <p:extLst>
      <p:ext uri="{BB962C8B-B14F-4D97-AF65-F5344CB8AC3E}">
        <p14:creationId xmlns:p14="http://schemas.microsoft.com/office/powerpoint/2010/main" val="2005160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C</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55</a:t>
            </a:fld>
            <a:endParaRPr lang="fr-FR"/>
          </a:p>
        </p:txBody>
      </p:sp>
    </p:spTree>
    <p:extLst>
      <p:ext uri="{BB962C8B-B14F-4D97-AF65-F5344CB8AC3E}">
        <p14:creationId xmlns:p14="http://schemas.microsoft.com/office/powerpoint/2010/main" val="4143751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B</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56</a:t>
            </a:fld>
            <a:endParaRPr lang="fr-FR"/>
          </a:p>
        </p:txBody>
      </p:sp>
    </p:spTree>
    <p:extLst>
      <p:ext uri="{BB962C8B-B14F-4D97-AF65-F5344CB8AC3E}">
        <p14:creationId xmlns:p14="http://schemas.microsoft.com/office/powerpoint/2010/main" val="3814661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Réponse :</a:t>
            </a:r>
            <a:r>
              <a:rPr lang="fr-FR" sz="1200" dirty="0"/>
              <a:t> B</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57</a:t>
            </a:fld>
            <a:endParaRPr lang="fr-FR"/>
          </a:p>
        </p:txBody>
      </p:sp>
    </p:spTree>
    <p:extLst>
      <p:ext uri="{BB962C8B-B14F-4D97-AF65-F5344CB8AC3E}">
        <p14:creationId xmlns:p14="http://schemas.microsoft.com/office/powerpoint/2010/main" val="2246579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D &gt;&gt; </a:t>
            </a:r>
            <a:r>
              <a:rPr lang="fr-FR" dirty="0" err="1"/>
              <a:t>forward</a:t>
            </a:r>
            <a:r>
              <a:rPr lang="fr-FR" dirty="0"/>
              <a:t> vs </a:t>
            </a:r>
            <a:r>
              <a:rPr lang="fr-FR" dirty="0" err="1"/>
              <a:t>redirect</a:t>
            </a:r>
            <a:r>
              <a:rPr lang="fr-FR" dirty="0"/>
              <a:t> &gt;&gt;&gt; </a:t>
            </a:r>
            <a:r>
              <a:rPr lang="fr-FR" dirty="0" err="1"/>
              <a:t>forward</a:t>
            </a:r>
            <a:r>
              <a:rPr lang="fr-FR" dirty="0"/>
              <a:t> pour passer des données dans le mm </a:t>
            </a:r>
            <a:r>
              <a:rPr lang="fr-FR" dirty="0" err="1"/>
              <a:t>context</a:t>
            </a:r>
            <a:r>
              <a:rPr lang="fr-FR" dirty="0"/>
              <a:t> d’une </a:t>
            </a:r>
            <a:r>
              <a:rPr lang="fr-FR" dirty="0" err="1"/>
              <a:t>req</a:t>
            </a:r>
            <a:r>
              <a:rPr lang="fr-FR" dirty="0"/>
              <a:t> // </a:t>
            </a:r>
            <a:r>
              <a:rPr lang="fr-FR" dirty="0" err="1"/>
              <a:t>redirect</a:t>
            </a:r>
            <a:r>
              <a:rPr lang="fr-FR" dirty="0"/>
              <a:t> pour rediriger vers autre page (par exemple, après un traitement réussi on va appeler une autre page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58</a:t>
            </a:fld>
            <a:endParaRPr lang="fr-FR"/>
          </a:p>
        </p:txBody>
      </p:sp>
    </p:spTree>
    <p:extLst>
      <p:ext uri="{BB962C8B-B14F-4D97-AF65-F5344CB8AC3E}">
        <p14:creationId xmlns:p14="http://schemas.microsoft.com/office/powerpoint/2010/main" val="682873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Réponse :</a:t>
            </a:r>
            <a:r>
              <a:rPr lang="fr-FR" sz="1200" dirty="0"/>
              <a:t> A</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59</a:t>
            </a:fld>
            <a:endParaRPr lang="fr-FR"/>
          </a:p>
        </p:txBody>
      </p:sp>
    </p:spTree>
    <p:extLst>
      <p:ext uri="{BB962C8B-B14F-4D97-AF65-F5344CB8AC3E}">
        <p14:creationId xmlns:p14="http://schemas.microsoft.com/office/powerpoint/2010/main" val="180948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le serveur traite une page JSP ! La première chose à comprendre est que </a:t>
            </a:r>
            <a:r>
              <a:rPr lang="fr-FR" b="1" dirty="0"/>
              <a:t>la JSP est compilée en servlet</a:t>
            </a:r>
            <a:r>
              <a:rPr lang="fr-FR" dirty="0"/>
              <a:t> dès sa première utilisation. Cela signifie que le fichier JSP est transformé en une classe Java qui implémente l'interface</a:t>
            </a:r>
            <a:r>
              <a:rPr lang="fr-FR" b="1" dirty="0"/>
              <a:t>. e</a:t>
            </a:r>
            <a:r>
              <a:rPr lang="fr-FR" dirty="0"/>
              <a:t>t qui permet à la JSP de se comporter comme une servlet traditionnelle. Lorsqu'une </a:t>
            </a:r>
            <a:r>
              <a:rPr lang="fr-FR" dirty="0" err="1"/>
              <a:t>req</a:t>
            </a:r>
            <a:r>
              <a:rPr lang="fr-FR" dirty="0"/>
              <a:t> est envoyée pour accéder à une JSP,  Le serveur génère d'abord une servlet à partir du code de la JSP. Cette servlet contient le code Java qui sera exécuté pour produire la rep HTML, ou autre contenu, : Une fois la servlet est généré </a:t>
            </a:r>
            <a:r>
              <a:rPr lang="fr-FR" dirty="0" err="1"/>
              <a:t>ele</a:t>
            </a:r>
            <a:r>
              <a:rPr lang="fr-FR" dirty="0"/>
              <a:t> sera compilée en </a:t>
            </a:r>
            <a:r>
              <a:rPr lang="fr-FR" dirty="0" err="1"/>
              <a:t>bytecode</a:t>
            </a:r>
            <a:r>
              <a:rPr lang="fr-FR" dirty="0"/>
              <a:t>, de la même manière qu'une classe Java standard. </a:t>
            </a:r>
            <a:r>
              <a:rPr lang="fr-FR" b="1" dirty="0"/>
              <a:t>Apres</a:t>
            </a:r>
            <a:r>
              <a:rPr lang="fr-FR" dirty="0"/>
              <a:t> : Une fois la servlet compilée, le serveur l'instancie, c'est-à-dire qu'il crée un objet de cette servlet pour pouvoir l'exécuter. </a:t>
            </a:r>
            <a:r>
              <a:rPr lang="fr-FR" b="1" dirty="0"/>
              <a:t>Délai d'Attente </a:t>
            </a:r>
            <a:r>
              <a:rPr lang="fr-FR" dirty="0"/>
              <a:t>il y a un </a:t>
            </a:r>
            <a:r>
              <a:rPr lang="fr-FR" b="1" dirty="0"/>
              <a:t>délai d'attente</a:t>
            </a:r>
            <a:r>
              <a:rPr lang="fr-FR" dirty="0"/>
              <a:t> lors de la première consultation d'une JSP. Ce délai est lié au </a:t>
            </a:r>
            <a:r>
              <a:rPr lang="fr-FR" dirty="0" err="1"/>
              <a:t>ps</a:t>
            </a:r>
            <a:r>
              <a:rPr lang="fr-FR" dirty="0"/>
              <a:t> de génération, compilation et instanciation de la servlet mais , lors les consultations suivantes, ce délai disparaît puisque la servlet est déjà prête. </a:t>
            </a:r>
            <a:r>
              <a:rPr lang="fr-FR" b="1" dirty="0"/>
              <a:t>Gestion des Erreurs :</a:t>
            </a:r>
            <a:r>
              <a:rPr lang="fr-FR" dirty="0"/>
              <a:t>, si une erreur de syntaxe est détectée dans le code JSP, celle-ci est </a:t>
            </a:r>
            <a:r>
              <a:rPr lang="fr-FR" b="1" dirty="0"/>
              <a:t>signalée au navigateur</a:t>
            </a:r>
            <a:r>
              <a:rPr lang="fr-FR" dirty="0"/>
              <a:t> sous forme de message d'erreur. Lors  de </a:t>
            </a:r>
            <a:r>
              <a:rPr lang="fr-FR" dirty="0" err="1"/>
              <a:t>sl'exécution</a:t>
            </a:r>
            <a:r>
              <a:rPr lang="fr-FR" dirty="0"/>
              <a: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6</a:t>
            </a:fld>
            <a:endParaRPr lang="fr-FR"/>
          </a:p>
        </p:txBody>
      </p:sp>
    </p:spTree>
    <p:extLst>
      <p:ext uri="{BB962C8B-B14F-4D97-AF65-F5344CB8AC3E}">
        <p14:creationId xmlns:p14="http://schemas.microsoft.com/office/powerpoint/2010/main" val="6447792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C</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60</a:t>
            </a:fld>
            <a:endParaRPr lang="fr-FR"/>
          </a:p>
        </p:txBody>
      </p:sp>
    </p:spTree>
    <p:extLst>
      <p:ext uri="{BB962C8B-B14F-4D97-AF65-F5344CB8AC3E}">
        <p14:creationId xmlns:p14="http://schemas.microsoft.com/office/powerpoint/2010/main" val="639778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B</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61</a:t>
            </a:fld>
            <a:endParaRPr lang="fr-FR"/>
          </a:p>
        </p:txBody>
      </p:sp>
    </p:spTree>
    <p:extLst>
      <p:ext uri="{BB962C8B-B14F-4D97-AF65-F5344CB8AC3E}">
        <p14:creationId xmlns:p14="http://schemas.microsoft.com/office/powerpoint/2010/main" val="28326896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Réponse :</a:t>
            </a:r>
            <a:r>
              <a:rPr lang="fr-FR" dirty="0"/>
              <a:t> A</a:t>
            </a:r>
          </a:p>
          <a:p>
            <a:endParaRPr lang="fr-FR" dirty="0"/>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62</a:t>
            </a:fld>
            <a:endParaRPr lang="fr-FR"/>
          </a:p>
        </p:txBody>
      </p:sp>
    </p:spTree>
    <p:extLst>
      <p:ext uri="{BB962C8B-B14F-4D97-AF65-F5344CB8AC3E}">
        <p14:creationId xmlns:p14="http://schemas.microsoft.com/office/powerpoint/2010/main" val="302867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L'image </a:t>
            </a:r>
            <a:r>
              <a:rPr lang="fr-FR" dirty="0" err="1"/>
              <a:t>resume</a:t>
            </a:r>
            <a:r>
              <a:rPr lang="fr-FR" dirty="0"/>
              <a:t> le fonctionnement: elle représente un </a:t>
            </a:r>
            <a:r>
              <a:rPr lang="fr-FR" b="1" dirty="0"/>
              <a:t>diagramme de flux qui</a:t>
            </a:r>
            <a:r>
              <a:rPr lang="fr-FR" dirty="0"/>
              <a:t> illustre le </a:t>
            </a:r>
            <a:r>
              <a:rPr lang="fr-FR" dirty="0" err="1"/>
              <a:t>ps</a:t>
            </a:r>
            <a:r>
              <a:rPr lang="fr-FR" dirty="0"/>
              <a:t> de traitement d'une requête client par une JSP. : suite à une requête HTTP envoyée par le client au serveur, demandant l'exécution d'une JSP. la première étape est la </a:t>
            </a:r>
            <a:r>
              <a:rPr lang="fr-FR" b="1" dirty="0"/>
              <a:t>Vérification si la JSP est déjà chargée</a:t>
            </a:r>
            <a:r>
              <a:rPr lang="fr-FR" dirty="0"/>
              <a:t> :Si </a:t>
            </a:r>
            <a:r>
              <a:rPr lang="fr-FR" b="1" dirty="0"/>
              <a:t>oui</a:t>
            </a:r>
            <a:r>
              <a:rPr lang="fr-FR" dirty="0"/>
              <a:t> (la JSP a déjà été traitée et la servlet correspondante est prête), le </a:t>
            </a:r>
            <a:r>
              <a:rPr lang="fr-FR" dirty="0" err="1"/>
              <a:t>serv</a:t>
            </a:r>
            <a:r>
              <a:rPr lang="fr-FR" dirty="0"/>
              <a:t> passe à l'étape suivante. Si </a:t>
            </a:r>
            <a:r>
              <a:rPr lang="fr-FR" b="1" dirty="0"/>
              <a:t>non</a:t>
            </a:r>
            <a:r>
              <a:rPr lang="fr-FR" dirty="0"/>
              <a:t>, le serveur va traduire le code JSP en servlet; et une  fois la JSP est traduite en servlet, cette dernière est compilée et chargée dans le serveur d'application. On revient Dans le cas de s’</a:t>
            </a:r>
            <a:r>
              <a:rPr lang="fr-FR" dirty="0" err="1"/>
              <a:t>ella</a:t>
            </a:r>
            <a:r>
              <a:rPr lang="fr-FR" dirty="0"/>
              <a:t> est déjà chargé, le serveur vérifie si le fichier JSP a été </a:t>
            </a:r>
            <a:r>
              <a:rPr lang="fr-FR" b="1" dirty="0"/>
              <a:t>modifié</a:t>
            </a:r>
            <a:r>
              <a:rPr lang="fr-FR" dirty="0"/>
              <a:t> depuis la dernière traduction </a:t>
            </a:r>
            <a:r>
              <a:rPr lang="fr-FR" dirty="0" err="1"/>
              <a:t>ced</a:t>
            </a:r>
            <a:r>
              <a:rPr lang="fr-FR" dirty="0"/>
              <a:t> depuis la </a:t>
            </a:r>
            <a:r>
              <a:rPr lang="fr-FR" dirty="0" err="1"/>
              <a:t>derniére</a:t>
            </a:r>
            <a:r>
              <a:rPr lang="fr-FR" dirty="0"/>
              <a:t> utilisation; Si le fichier </a:t>
            </a:r>
            <a:r>
              <a:rPr lang="fr-FR" b="1" dirty="0"/>
              <a:t>a été modifié</a:t>
            </a:r>
            <a:r>
              <a:rPr lang="fr-FR" dirty="0"/>
              <a:t>, le processus de traduction et de compilation est répété pour s'assurer que la servlet reflète les dernières modifications de la JSP. Si le fichier </a:t>
            </a:r>
            <a:r>
              <a:rPr lang="fr-FR" b="1" dirty="0"/>
              <a:t>n'a pas été modifié</a:t>
            </a:r>
            <a:r>
              <a:rPr lang="fr-FR" dirty="0"/>
              <a:t>, le serveur peut directement exécuter la </a:t>
            </a:r>
            <a:r>
              <a:rPr lang="fr-FR" dirty="0" err="1"/>
              <a:t>servlet.qui</a:t>
            </a:r>
            <a:r>
              <a:rPr lang="fr-FR" dirty="0"/>
              <a:t> génère une réponse, la </a:t>
            </a:r>
            <a:r>
              <a:rPr lang="fr-FR" dirty="0" err="1"/>
              <a:t>res</a:t>
            </a:r>
            <a:r>
              <a:rPr lang="fr-FR" dirty="0"/>
              <a:t> qui sera renvoyée au client: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7</a:t>
            </a:fld>
            <a:endParaRPr lang="fr-FR"/>
          </a:p>
        </p:txBody>
      </p:sp>
    </p:spTree>
    <p:extLst>
      <p:ext uri="{BB962C8B-B14F-4D97-AF65-F5344CB8AC3E}">
        <p14:creationId xmlns:p14="http://schemas.microsoft.com/office/powerpoint/2010/main" val="188725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L’exemple suivant montre comment fonctionne une JSP en pratique et comment </a:t>
            </a:r>
            <a:r>
              <a:rPr lang="fr-FR" b="1" dirty="0"/>
              <a:t>générer du contenu dynamique</a:t>
            </a:r>
            <a:r>
              <a:rPr lang="fr-FR" dirty="0"/>
              <a:t> / </a:t>
            </a:r>
            <a:r>
              <a:rPr lang="fr-FR" b="1" dirty="0"/>
              <a:t>côté serveur  </a:t>
            </a:r>
            <a:r>
              <a:rPr lang="fr-FR" dirty="0"/>
              <a:t>Comme vous voyez le fich contient à la fois du code HTML classique, et </a:t>
            </a:r>
            <a:r>
              <a:rPr lang="fr-FR" b="1" dirty="0"/>
              <a:t>code Java intégré </a:t>
            </a:r>
            <a:r>
              <a:rPr lang="fr-FR" dirty="0"/>
              <a:t>présent dans la balise JSP (marquée par &lt;% et %&gt;). Ce code  sera exécuté par le serveur. Le code java calcule les factorielles des nombres de 0 à 3, avec une boucle for  et les résultats sont ensuite injectés le HTML sous forme de texte.  </a:t>
            </a:r>
          </a:p>
          <a:p>
            <a:r>
              <a:rPr lang="fr-FR" dirty="0"/>
              <a:t>  </a:t>
            </a:r>
            <a:r>
              <a:rPr lang="fr-FR" b="1" dirty="0"/>
              <a:t>coté client : </a:t>
            </a:r>
            <a:r>
              <a:rPr lang="fr-FR" dirty="0"/>
              <a:t>Une fois la page traitée par le serveur, le navigateur ne reçoit que la table des factorielles en format HTML</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8</a:t>
            </a:fld>
            <a:endParaRPr lang="fr-FR"/>
          </a:p>
        </p:txBody>
      </p:sp>
    </p:spTree>
    <p:extLst>
      <p:ext uri="{BB962C8B-B14F-4D97-AF65-F5344CB8AC3E}">
        <p14:creationId xmlns:p14="http://schemas.microsoft.com/office/powerpoint/2010/main" val="303673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la JSP est convertie en servlet. Pour l’exemple de la </a:t>
            </a:r>
            <a:r>
              <a:rPr lang="fr-FR" dirty="0" err="1"/>
              <a:t>foctorielle</a:t>
            </a:r>
            <a:r>
              <a:rPr lang="fr-FR" dirty="0"/>
              <a:t> ! </a:t>
            </a:r>
            <a:r>
              <a:rPr lang="fr-FR" b="1" dirty="0" err="1"/>
              <a:t>meth</a:t>
            </a:r>
            <a:r>
              <a:rPr lang="fr-FR" b="1" dirty="0"/>
              <a:t> _</a:t>
            </a:r>
            <a:r>
              <a:rPr lang="fr-FR" b="1" dirty="0" err="1"/>
              <a:t>jspService</a:t>
            </a:r>
            <a:r>
              <a:rPr lang="fr-FR" dirty="0"/>
              <a:t> : Cette </a:t>
            </a:r>
            <a:r>
              <a:rPr lang="fr-FR" dirty="0" err="1"/>
              <a:t>meth</a:t>
            </a:r>
            <a:r>
              <a:rPr lang="fr-FR" dirty="0"/>
              <a:t> correspond à la </a:t>
            </a:r>
            <a:r>
              <a:rPr lang="fr-FR" dirty="0" err="1"/>
              <a:t>meth</a:t>
            </a:r>
            <a:r>
              <a:rPr lang="fr-FR" dirty="0"/>
              <a:t> service() d'une servlet classique. Ou se déroule tous le traitement </a:t>
            </a:r>
            <a:r>
              <a:rPr lang="fr-FR" b="1" dirty="0"/>
              <a:t>// </a:t>
            </a:r>
            <a:r>
              <a:rPr lang="fr-FR" dirty="0"/>
              <a:t>Toutes les lignes de code HTML présentes dans la JSP d'origine sont traduites en appels à </a:t>
            </a:r>
            <a:r>
              <a:rPr lang="fr-FR" dirty="0" err="1"/>
              <a:t>out.write</a:t>
            </a:r>
            <a:r>
              <a:rPr lang="fr-FR" dirty="0"/>
              <a:t>(), qui envoie le texte HTML au client. // la </a:t>
            </a:r>
            <a:r>
              <a:rPr lang="fr-FR" b="1" dirty="0"/>
              <a:t>Partie dynamique (calcul des factorielles)</a:t>
            </a:r>
            <a:r>
              <a:rPr lang="fr-FR" dirty="0"/>
              <a:t> : est injecté directement dans la méthode. </a:t>
            </a:r>
            <a:r>
              <a:rPr lang="fr-FR" b="1" dirty="0" err="1"/>
              <a:t>Dc</a:t>
            </a:r>
            <a:r>
              <a:rPr lang="fr-FR" b="1" dirty="0"/>
              <a:t> </a:t>
            </a:r>
            <a:r>
              <a:rPr lang="fr-FR" dirty="0"/>
              <a:t>Les balises &lt;% %&gt; qui contiennent du Java sont insérées directement dans le corps de la méthode service() de la servlet. </a:t>
            </a:r>
          </a:p>
        </p:txBody>
      </p:sp>
      <p:sp>
        <p:nvSpPr>
          <p:cNvPr id="4" name="Espace réservé du numéro de diapositive 3"/>
          <p:cNvSpPr>
            <a:spLocks noGrp="1"/>
          </p:cNvSpPr>
          <p:nvPr>
            <p:ph type="sldNum" sz="quarter" idx="5"/>
          </p:nvPr>
        </p:nvSpPr>
        <p:spPr/>
        <p:txBody>
          <a:bodyPr/>
          <a:lstStyle/>
          <a:p>
            <a:fld id="{1634A106-A9F1-40E3-A01C-AFC8869B4B33}" type="slidenum">
              <a:rPr lang="fr-FR" smtClean="0"/>
              <a:t>9</a:t>
            </a:fld>
            <a:endParaRPr lang="fr-FR"/>
          </a:p>
        </p:txBody>
      </p:sp>
    </p:spTree>
    <p:extLst>
      <p:ext uri="{BB962C8B-B14F-4D97-AF65-F5344CB8AC3E}">
        <p14:creationId xmlns:p14="http://schemas.microsoft.com/office/powerpoint/2010/main" val="144613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0436" y="614172"/>
            <a:ext cx="11311127" cy="11906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fr-FR"/>
              <a:t>2024/2025</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4F8B4BD-70AD-455C-97C6-C84810E63DC1}" type="datetime1">
              <a:rPr lang="en-US" smtClean="0"/>
              <a:t>11/13/2024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fr-FR"/>
              <a:t>2024/2025</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BB67FF1-4869-481A-A8C9-61C0F564F3CB}" type="datetime1">
              <a:rPr lang="en-US" smtClean="0"/>
              <a:t>11/13/2024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fr-FR"/>
              <a:t>2024/2025</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2CF88F4-C091-4ED2-8082-72607C07275C}" type="datetime1">
              <a:rPr lang="en-US" smtClean="0"/>
              <a:t>11/13/2024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fr-FR"/>
              <a:t>2024/2025</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678D4F2-4FF9-4E45-A5E2-1D4CA027DA4B}" type="datetime1">
              <a:rPr lang="en-US" smtClean="0"/>
              <a:t>11/13/2024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fr-FR"/>
              <a:t>2024/2025</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5AA5C02-5705-4805-9EBB-CD94E38FA323}" type="datetime1">
              <a:rPr lang="en-US" smtClean="0"/>
              <a:t>11/13/2024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1874589"/>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933056"/>
            <a:ext cx="9144000" cy="1324744"/>
          </a:xfrm>
        </p:spPr>
        <p:txBody>
          <a:bodyPr/>
          <a:lstStyle>
            <a:lvl1pPr marL="0" indent="0" algn="ctr">
              <a:buNone/>
              <a:defRPr sz="2400">
                <a:solidFill>
                  <a:srgbClr val="424A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4" name="Espace réservé de la date 3"/>
          <p:cNvSpPr>
            <a:spLocks noGrp="1"/>
          </p:cNvSpPr>
          <p:nvPr>
            <p:ph type="dt" sz="half" idx="10"/>
          </p:nvPr>
        </p:nvSpPr>
        <p:spPr/>
        <p:txBody>
          <a:bodyPr/>
          <a:lstStyle/>
          <a:p>
            <a:fld id="{2DC0F23C-77F3-457D-B0F4-B36A1EF99634}" type="datetime1">
              <a:rPr lang="en-US" smtClean="0"/>
              <a:t>11/13/2024</a:t>
            </a:fld>
            <a:endParaRPr lang="fr-FR"/>
          </a:p>
        </p:txBody>
      </p:sp>
      <p:sp>
        <p:nvSpPr>
          <p:cNvPr id="5" name="Espace réservé du pied de page 4"/>
          <p:cNvSpPr>
            <a:spLocks noGrp="1"/>
          </p:cNvSpPr>
          <p:nvPr>
            <p:ph type="ftr" sz="quarter" idx="11"/>
          </p:nvPr>
        </p:nvSpPr>
        <p:spPr/>
        <p:txBody>
          <a:bodyPr/>
          <a:lstStyle/>
          <a:p>
            <a:r>
              <a:rPr lang="fr-FR"/>
              <a:t>2024/2025</a:t>
            </a:r>
            <a:endParaRPr lang="fr-FR" dirty="0"/>
          </a:p>
        </p:txBody>
      </p:sp>
      <p:sp>
        <p:nvSpPr>
          <p:cNvPr id="6" name="Espace réservé du numéro de diapositive 5"/>
          <p:cNvSpPr>
            <a:spLocks noGrp="1"/>
          </p:cNvSpPr>
          <p:nvPr>
            <p:ph type="sldNum" sz="quarter" idx="12"/>
          </p:nvPr>
        </p:nvSpPr>
        <p:spPr/>
        <p:txBody>
          <a:bodyPr/>
          <a:lstStyle/>
          <a:p>
            <a:fld id="{A7BE1AEB-D78D-4BEC-A95A-D388338930ED}" type="slidenum">
              <a:rPr lang="fr-FR" smtClean="0"/>
              <a:t>‹N°›</a:t>
            </a:fld>
            <a:endParaRPr lang="fr-FR"/>
          </a:p>
        </p:txBody>
      </p:sp>
    </p:spTree>
    <p:extLst>
      <p:ext uri="{BB962C8B-B14F-4D97-AF65-F5344CB8AC3E}">
        <p14:creationId xmlns:p14="http://schemas.microsoft.com/office/powerpoint/2010/main" val="35140616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1A315F"/>
          </a:solidFill>
        </p:spPr>
        <p:txBody>
          <a:bodyPr wrap="square" lIns="0" tIns="0" rIns="0" bIns="0" rtlCol="0"/>
          <a:lstStyle/>
          <a:p>
            <a:endParaRPr/>
          </a:p>
        </p:txBody>
      </p:sp>
      <p:sp>
        <p:nvSpPr>
          <p:cNvPr id="17" name="bg object 17"/>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18" name="bg object 18"/>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4590B8"/>
          </a:solidFill>
        </p:spPr>
        <p:txBody>
          <a:bodyPr wrap="square" lIns="0" tIns="0" rIns="0" bIns="0" rtlCol="0"/>
          <a:lstStyle/>
          <a:p>
            <a:endParaRPr/>
          </a:p>
        </p:txBody>
      </p:sp>
      <p:sp>
        <p:nvSpPr>
          <p:cNvPr id="2" name="Holder 2"/>
          <p:cNvSpPr>
            <a:spLocks noGrp="1"/>
          </p:cNvSpPr>
          <p:nvPr>
            <p:ph type="title"/>
          </p:nvPr>
        </p:nvSpPr>
        <p:spPr>
          <a:xfrm>
            <a:off x="672693" y="1217422"/>
            <a:ext cx="10846612" cy="452119"/>
          </a:xfrm>
          <a:prstGeom prst="rect">
            <a:avLst/>
          </a:prstGeom>
        </p:spPr>
        <p:txBody>
          <a:bodyPr wrap="square" lIns="0" tIns="0" rIns="0" bIns="0">
            <a:spAutoFit/>
          </a:bodyPr>
          <a:lstStyle>
            <a:lvl1pPr>
              <a:defRPr sz="28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659993" y="2150223"/>
            <a:ext cx="10872012" cy="357759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r>
              <a:rPr lang="fr-FR"/>
              <a:t>2024/2025</a:t>
            </a:r>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CC13C094-052C-45BF-8836-09C138587B6B}" type="datetime1">
              <a:rPr lang="en-US" smtClean="0"/>
              <a:t>11/13/2024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customXml" Target="../ink/ink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solidFill>
                  <a:srgbClr val="002060"/>
                </a:solidFill>
              </a:rPr>
              <a:t>Programmation d'applications d'entreprise</a:t>
            </a:r>
          </a:p>
        </p:txBody>
      </p:sp>
      <p:pic>
        <p:nvPicPr>
          <p:cNvPr id="6" name="Image 5">
            <a:extLst>
              <a:ext uri="{FF2B5EF4-FFF2-40B4-BE49-F238E27FC236}">
                <a16:creationId xmlns:a16="http://schemas.microsoft.com/office/drawing/2014/main" id="{AB358242-26EF-022F-EDA9-DE5FC8BF2D1A}"/>
              </a:ext>
            </a:extLst>
          </p:cNvPr>
          <p:cNvPicPr>
            <a:picLocks noChangeAspect="1"/>
          </p:cNvPicPr>
          <p:nvPr/>
        </p:nvPicPr>
        <p:blipFill rotWithShape="1">
          <a:blip r:embed="rId3">
            <a:duotone>
              <a:schemeClr val="accent5">
                <a:shade val="45000"/>
                <a:satMod val="135000"/>
              </a:schemeClr>
              <a:prstClr val="white"/>
            </a:duotone>
          </a:blip>
          <a:srcRect r="5264"/>
          <a:stretch/>
        </p:blipFill>
        <p:spPr>
          <a:xfrm>
            <a:off x="1" y="1"/>
            <a:ext cx="1219200" cy="1133404"/>
          </a:xfrm>
          <a:prstGeom prst="rect">
            <a:avLst/>
          </a:prstGeom>
        </p:spPr>
      </p:pic>
      <p:sp>
        <p:nvSpPr>
          <p:cNvPr id="4" name="Rectangle 3">
            <a:extLst>
              <a:ext uri="{FF2B5EF4-FFF2-40B4-BE49-F238E27FC236}">
                <a16:creationId xmlns:a16="http://schemas.microsoft.com/office/drawing/2014/main" id="{3C5C3CA2-93F0-911A-CD86-247C78E87DFE}"/>
              </a:ext>
            </a:extLst>
          </p:cNvPr>
          <p:cNvSpPr/>
          <p:nvPr/>
        </p:nvSpPr>
        <p:spPr>
          <a:xfrm>
            <a:off x="0" y="3506993"/>
            <a:ext cx="12192000" cy="335100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Sous-titre 2"/>
          <p:cNvSpPr>
            <a:spLocks noGrp="1"/>
          </p:cNvSpPr>
          <p:nvPr>
            <p:ph type="subTitle" idx="1"/>
          </p:nvPr>
        </p:nvSpPr>
        <p:spPr>
          <a:xfrm>
            <a:off x="1524000" y="3933825"/>
            <a:ext cx="9144000" cy="1323975"/>
          </a:xfrm>
        </p:spPr>
        <p:txBody>
          <a:bodyPr>
            <a:noAutofit/>
          </a:bodyPr>
          <a:lstStyle/>
          <a:p>
            <a:r>
              <a:rPr lang="fr-FR" dirty="0">
                <a:solidFill>
                  <a:schemeClr val="bg1"/>
                </a:solidFill>
              </a:rPr>
              <a:t>Chapitre 3 – Java Server Pages : JSP</a:t>
            </a:r>
          </a:p>
          <a:p>
            <a:r>
              <a:rPr lang="fr-FR" dirty="0">
                <a:solidFill>
                  <a:schemeClr val="bg1"/>
                </a:solidFill>
              </a:rPr>
              <a:t>UFR Sciences et Techniques - Antenne de Blois</a:t>
            </a:r>
          </a:p>
          <a:p>
            <a:r>
              <a:rPr lang="fr-FR" dirty="0">
                <a:solidFill>
                  <a:schemeClr val="bg1"/>
                </a:solidFill>
              </a:rPr>
              <a:t>Sameh.kchaou@univ-tours.fr</a:t>
            </a:r>
          </a:p>
          <a:p>
            <a:r>
              <a:rPr lang="fr-FR" dirty="0">
                <a:solidFill>
                  <a:schemeClr val="bg1"/>
                </a:solidFill>
              </a:rPr>
              <a:t>Supports de cours adaptés de Anthony </a:t>
            </a:r>
            <a:r>
              <a:rPr lang="fr-FR" dirty="0" err="1">
                <a:solidFill>
                  <a:schemeClr val="bg1"/>
                </a:solidFill>
              </a:rPr>
              <a:t>Bocci</a:t>
            </a:r>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Espace réservé du numéro de diapositive 4">
            <a:extLst>
              <a:ext uri="{FF2B5EF4-FFF2-40B4-BE49-F238E27FC236}">
                <a16:creationId xmlns:a16="http://schemas.microsoft.com/office/drawing/2014/main" id="{392FB28F-7967-E2DF-5D80-F0B64B336097}"/>
              </a:ext>
            </a:extLst>
          </p:cNvPr>
          <p:cNvSpPr>
            <a:spLocks noGrp="1"/>
          </p:cNvSpPr>
          <p:nvPr>
            <p:ph type="sldNum" sz="quarter" idx="12"/>
          </p:nvPr>
        </p:nvSpPr>
        <p:spPr/>
        <p:txBody>
          <a:bodyPr/>
          <a:lstStyle/>
          <a:p>
            <a:fld id="{A7BE1AEB-D78D-4BEC-A95A-D388338930ED}" type="slidenum">
              <a:rPr lang="fr-FR" smtClean="0"/>
              <a:t>1</a:t>
            </a:fld>
            <a:endParaRPr lang="fr-FR"/>
          </a:p>
        </p:txBody>
      </p:sp>
    </p:spTree>
    <p:extLst>
      <p:ext uri="{BB962C8B-B14F-4D97-AF65-F5344CB8AC3E}">
        <p14:creationId xmlns:p14="http://schemas.microsoft.com/office/powerpoint/2010/main" val="11481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A09FDD-1514-4FA0-826F-39F0006A362C}"/>
              </a:ext>
            </a:extLst>
          </p:cNvPr>
          <p:cNvSpPr>
            <a:spLocks noGrp="1"/>
          </p:cNvSpPr>
          <p:nvPr>
            <p:ph type="title"/>
          </p:nvPr>
        </p:nvSpPr>
        <p:spPr/>
        <p:txBody>
          <a:bodyPr/>
          <a:lstStyle/>
          <a:p>
            <a:endParaRPr lang="fr-FR"/>
          </a:p>
        </p:txBody>
      </p:sp>
      <p:sp>
        <p:nvSpPr>
          <p:cNvPr id="4" name="object 4">
            <a:extLst>
              <a:ext uri="{FF2B5EF4-FFF2-40B4-BE49-F238E27FC236}">
                <a16:creationId xmlns:a16="http://schemas.microsoft.com/office/drawing/2014/main" id="{D12D0EEC-2EA8-4108-B958-39893E81C578}"/>
              </a:ext>
            </a:extLst>
          </p:cNvPr>
          <p:cNvSpPr txBox="1"/>
          <p:nvPr/>
        </p:nvSpPr>
        <p:spPr>
          <a:xfrm>
            <a:off x="805955" y="3374493"/>
            <a:ext cx="4796790" cy="572770"/>
          </a:xfrm>
          <a:prstGeom prst="rect">
            <a:avLst/>
          </a:prstGeom>
        </p:spPr>
        <p:txBody>
          <a:bodyPr vert="horz" wrap="square" lIns="0" tIns="12700" rIns="0" bIns="0" rtlCol="0">
            <a:spAutoFit/>
          </a:bodyPr>
          <a:lstStyle/>
          <a:p>
            <a:pPr marL="318770" indent="-306705">
              <a:lnSpc>
                <a:spcPts val="2155"/>
              </a:lnSpc>
              <a:spcBef>
                <a:spcPts val="100"/>
              </a:spcBef>
              <a:buClr>
                <a:srgbClr val="4590B8"/>
              </a:buClr>
              <a:buSzPct val="91666"/>
              <a:buFont typeface="Cambria"/>
              <a:buChar char="◾"/>
              <a:tabLst>
                <a:tab pos="318770" algn="l"/>
                <a:tab pos="319405" algn="l"/>
              </a:tabLst>
            </a:pPr>
            <a:r>
              <a:rPr sz="1800" b="1" dirty="0">
                <a:solidFill>
                  <a:srgbClr val="3C3C3C"/>
                </a:solidFill>
                <a:latin typeface="Arial"/>
                <a:cs typeface="Arial"/>
              </a:rPr>
              <a:t>Le</a:t>
            </a:r>
            <a:r>
              <a:rPr sz="1800" b="1" spc="-10" dirty="0">
                <a:solidFill>
                  <a:srgbClr val="3C3C3C"/>
                </a:solidFill>
                <a:latin typeface="Arial"/>
                <a:cs typeface="Arial"/>
              </a:rPr>
              <a:t> </a:t>
            </a:r>
            <a:r>
              <a:rPr sz="1800" b="1" spc="-5" dirty="0">
                <a:solidFill>
                  <a:srgbClr val="3C3C3C"/>
                </a:solidFill>
                <a:latin typeface="Arial"/>
                <a:cs typeface="Arial"/>
              </a:rPr>
              <a:t>navigateur</a:t>
            </a:r>
            <a:r>
              <a:rPr sz="1800" b="1" spc="25" dirty="0">
                <a:solidFill>
                  <a:srgbClr val="3C3C3C"/>
                </a:solidFill>
                <a:latin typeface="Arial"/>
                <a:cs typeface="Arial"/>
              </a:rPr>
              <a:t> </a:t>
            </a:r>
            <a:r>
              <a:rPr sz="1800" b="1" spc="-15" dirty="0">
                <a:solidFill>
                  <a:srgbClr val="3C3C3C"/>
                </a:solidFill>
                <a:latin typeface="Arial"/>
                <a:cs typeface="Arial"/>
              </a:rPr>
              <a:t>Web</a:t>
            </a:r>
            <a:r>
              <a:rPr sz="1800" b="1" spc="-20" dirty="0">
                <a:solidFill>
                  <a:srgbClr val="3C3C3C"/>
                </a:solidFill>
                <a:latin typeface="Arial"/>
                <a:cs typeface="Arial"/>
              </a:rPr>
              <a:t> </a:t>
            </a:r>
            <a:r>
              <a:rPr sz="1800" b="1" dirty="0">
                <a:solidFill>
                  <a:srgbClr val="3C3C3C"/>
                </a:solidFill>
                <a:latin typeface="Arial"/>
                <a:cs typeface="Arial"/>
              </a:rPr>
              <a:t>ne</a:t>
            </a:r>
            <a:r>
              <a:rPr sz="1800" b="1" spc="-5" dirty="0">
                <a:solidFill>
                  <a:srgbClr val="3C3C3C"/>
                </a:solidFill>
                <a:latin typeface="Arial"/>
                <a:cs typeface="Arial"/>
              </a:rPr>
              <a:t> reçoit </a:t>
            </a:r>
            <a:r>
              <a:rPr sz="1800" b="1" dirty="0">
                <a:solidFill>
                  <a:srgbClr val="3C3C3C"/>
                </a:solidFill>
                <a:latin typeface="Arial"/>
                <a:cs typeface="Arial"/>
              </a:rPr>
              <a:t>que</a:t>
            </a:r>
            <a:r>
              <a:rPr sz="1800" b="1" spc="-20" dirty="0">
                <a:solidFill>
                  <a:srgbClr val="3C3C3C"/>
                </a:solidFill>
                <a:latin typeface="Arial"/>
                <a:cs typeface="Arial"/>
              </a:rPr>
              <a:t> </a:t>
            </a:r>
            <a:r>
              <a:rPr sz="1800" b="1" dirty="0">
                <a:solidFill>
                  <a:srgbClr val="3C3C3C"/>
                </a:solidFill>
                <a:latin typeface="Arial"/>
                <a:cs typeface="Arial"/>
              </a:rPr>
              <a:t>le</a:t>
            </a:r>
            <a:r>
              <a:rPr sz="1800" b="1" spc="-10" dirty="0">
                <a:solidFill>
                  <a:srgbClr val="3C3C3C"/>
                </a:solidFill>
                <a:latin typeface="Arial"/>
                <a:cs typeface="Arial"/>
              </a:rPr>
              <a:t> </a:t>
            </a:r>
            <a:r>
              <a:rPr sz="1800" b="1" dirty="0">
                <a:solidFill>
                  <a:srgbClr val="3C3C3C"/>
                </a:solidFill>
                <a:latin typeface="Arial"/>
                <a:cs typeface="Arial"/>
              </a:rPr>
              <a:t>HTML</a:t>
            </a:r>
            <a:endParaRPr sz="1800" dirty="0">
              <a:latin typeface="Arial"/>
              <a:cs typeface="Arial"/>
            </a:endParaRPr>
          </a:p>
          <a:p>
            <a:pPr marL="318770">
              <a:lnSpc>
                <a:spcPts val="2155"/>
              </a:lnSpc>
            </a:pPr>
            <a:r>
              <a:rPr sz="1800" b="1" spc="-5" dirty="0">
                <a:solidFill>
                  <a:srgbClr val="3C3C3C"/>
                </a:solidFill>
                <a:latin typeface="Arial"/>
                <a:cs typeface="Arial"/>
              </a:rPr>
              <a:t>généré</a:t>
            </a:r>
            <a:endParaRPr sz="1800" dirty="0">
              <a:latin typeface="Arial"/>
              <a:cs typeface="Arial"/>
            </a:endParaRPr>
          </a:p>
        </p:txBody>
      </p:sp>
      <p:pic>
        <p:nvPicPr>
          <p:cNvPr id="5" name="object 6">
            <a:extLst>
              <a:ext uri="{FF2B5EF4-FFF2-40B4-BE49-F238E27FC236}">
                <a16:creationId xmlns:a16="http://schemas.microsoft.com/office/drawing/2014/main" id="{FEC796F9-A767-4209-970C-1DBA0586BDEB}"/>
              </a:ext>
            </a:extLst>
          </p:cNvPr>
          <p:cNvPicPr/>
          <p:nvPr/>
        </p:nvPicPr>
        <p:blipFill>
          <a:blip r:embed="rId3" cstate="print"/>
          <a:stretch>
            <a:fillRect/>
          </a:stretch>
        </p:blipFill>
        <p:spPr>
          <a:xfrm>
            <a:off x="5943600" y="2866591"/>
            <a:ext cx="5422392" cy="2106040"/>
          </a:xfrm>
          <a:prstGeom prst="rect">
            <a:avLst/>
          </a:prstGeom>
        </p:spPr>
      </p:pic>
      <p:sp>
        <p:nvSpPr>
          <p:cNvPr id="6" name="object 2">
            <a:extLst>
              <a:ext uri="{FF2B5EF4-FFF2-40B4-BE49-F238E27FC236}">
                <a16:creationId xmlns:a16="http://schemas.microsoft.com/office/drawing/2014/main" id="{112EE350-FFB9-4374-B2E2-F5AA14BEAECB}"/>
              </a:ext>
            </a:extLst>
          </p:cNvPr>
          <p:cNvSpPr txBox="1">
            <a:spLocks/>
          </p:cNvSpPr>
          <p:nvPr/>
        </p:nvSpPr>
        <p:spPr>
          <a:xfrm>
            <a:off x="440436" y="614172"/>
            <a:ext cx="11309985" cy="1079142"/>
          </a:xfrm>
          <a:prstGeom prst="rect">
            <a:avLst/>
          </a:prstGeom>
          <a:solidFill>
            <a:srgbClr val="1A315F"/>
          </a:solidFill>
        </p:spPr>
        <p:txBody>
          <a:bodyPr vert="horz" wrap="square" lIns="0" tIns="1905" rIns="0" bIns="0" rtlCol="0">
            <a:spAutoFit/>
          </a:bodyPr>
          <a:lstStyle>
            <a:lvl1pPr>
              <a:defRPr sz="2800" b="0" i="0">
                <a:solidFill>
                  <a:schemeClr val="bg1"/>
                </a:solidFill>
                <a:latin typeface="Trebuchet MS"/>
                <a:ea typeface="+mj-ea"/>
                <a:cs typeface="Trebuchet MS"/>
              </a:defRPr>
            </a:lvl1pPr>
          </a:lstStyle>
          <a:p>
            <a:pPr>
              <a:spcBef>
                <a:spcPts val="15"/>
              </a:spcBef>
            </a:pPr>
            <a:endParaRPr lang="fr-FR" sz="4200" kern="0">
              <a:latin typeface="Times New Roman"/>
              <a:cs typeface="Times New Roman"/>
            </a:endParaRPr>
          </a:p>
          <a:p>
            <a:pPr marL="231775"/>
            <a:r>
              <a:rPr lang="fr-FR" kern="0" spc="185"/>
              <a:t>FONCTIONNEMENT</a:t>
            </a:r>
            <a:endParaRPr lang="fr-FR" kern="0" spc="185" dirty="0"/>
          </a:p>
        </p:txBody>
      </p:sp>
      <p:sp>
        <p:nvSpPr>
          <p:cNvPr id="7" name="object 3">
            <a:extLst>
              <a:ext uri="{FF2B5EF4-FFF2-40B4-BE49-F238E27FC236}">
                <a16:creationId xmlns:a16="http://schemas.microsoft.com/office/drawing/2014/main" id="{D7D6F18B-1C4C-4C57-8A29-8EDA7F8B8540}"/>
              </a:ext>
            </a:extLst>
          </p:cNvPr>
          <p:cNvSpPr txBox="1"/>
          <p:nvPr/>
        </p:nvSpPr>
        <p:spPr>
          <a:xfrm>
            <a:off x="659993" y="1894203"/>
            <a:ext cx="3743325" cy="514243"/>
          </a:xfrm>
          <a:prstGeom prst="rect">
            <a:avLst/>
          </a:prstGeom>
        </p:spPr>
        <p:txBody>
          <a:bodyPr vert="horz" wrap="square" lIns="0" tIns="143510" rIns="0" bIns="0" rtlCol="0">
            <a:spAutoFit/>
          </a:bodyPr>
          <a:lstStyle/>
          <a:p>
            <a:pPr marL="318770" indent="-306705">
              <a:lnSpc>
                <a:spcPct val="100000"/>
              </a:lnSpc>
              <a:spcBef>
                <a:spcPts val="113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Exemple : </a:t>
            </a:r>
            <a:endParaRPr sz="2400" dirty="0">
              <a:latin typeface="Times New Roman" panose="02020603050405020304" pitchFamily="18" charset="0"/>
              <a:cs typeface="Times New Roman" panose="02020603050405020304" pitchFamily="18" charset="0"/>
            </a:endParaRPr>
          </a:p>
        </p:txBody>
      </p:sp>
      <p:sp>
        <p:nvSpPr>
          <p:cNvPr id="10" name="Espace réservé du numéro de diapositive 9">
            <a:extLst>
              <a:ext uri="{FF2B5EF4-FFF2-40B4-BE49-F238E27FC236}">
                <a16:creationId xmlns:a16="http://schemas.microsoft.com/office/drawing/2014/main" id="{CD88AE07-0B3E-4CD6-8B8E-15E9957BD912}"/>
              </a:ext>
            </a:extLst>
          </p:cNvPr>
          <p:cNvSpPr>
            <a:spLocks noGrp="1"/>
          </p:cNvSpPr>
          <p:nvPr>
            <p:ph type="sldNum" sz="quarter" idx="7"/>
          </p:nvPr>
        </p:nvSpPr>
        <p:spPr/>
        <p:txBody>
          <a:bodyPr/>
          <a:lstStyle/>
          <a:p>
            <a:fld id="{B6F15528-21DE-4FAA-801E-634DDDAF4B2B}" type="slidenum">
              <a:rPr lang="fr-FR" smtClean="0"/>
              <a:t>10</a:t>
            </a:fld>
            <a:endParaRPr lang="fr-FR"/>
          </a:p>
        </p:txBody>
      </p:sp>
    </p:spTree>
    <p:extLst>
      <p:ext uri="{BB962C8B-B14F-4D97-AF65-F5344CB8AC3E}">
        <p14:creationId xmlns:p14="http://schemas.microsoft.com/office/powerpoint/2010/main" val="296865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185" dirty="0"/>
              <a:t>FONCTIONNEMENT</a:t>
            </a:r>
            <a:endParaRPr spc="175" dirty="0"/>
          </a:p>
        </p:txBody>
      </p:sp>
      <p:sp>
        <p:nvSpPr>
          <p:cNvPr id="4" name="Rectangle 3">
            <a:extLst>
              <a:ext uri="{FF2B5EF4-FFF2-40B4-BE49-F238E27FC236}">
                <a16:creationId xmlns:a16="http://schemas.microsoft.com/office/drawing/2014/main" id="{D7B093CA-39CF-4F4D-A8FF-3610EBACC9A7}"/>
              </a:ext>
            </a:extLst>
          </p:cNvPr>
          <p:cNvSpPr/>
          <p:nvPr/>
        </p:nvSpPr>
        <p:spPr>
          <a:xfrm>
            <a:off x="440436" y="1905000"/>
            <a:ext cx="3788729" cy="400110"/>
          </a:xfrm>
          <a:prstGeom prst="rect">
            <a:avLst/>
          </a:prstGeom>
        </p:spPr>
        <p:txBody>
          <a:bodyPr wrap="none">
            <a:spAutoFit/>
          </a:bodyPr>
          <a:lstStyle/>
          <a:p>
            <a:pPr marL="285750" indent="-285750">
              <a:buFont typeface="Wingdings" panose="05000000000000000000" pitchFamily="2" charset="2"/>
              <a:buChar char="v"/>
            </a:pPr>
            <a:r>
              <a:rPr lang="fr-FR" sz="2000" b="1" i="1" u="sng" dirty="0"/>
              <a:t>Eléments syntaxiques d’une JSP</a:t>
            </a:r>
          </a:p>
        </p:txBody>
      </p:sp>
      <p:sp>
        <p:nvSpPr>
          <p:cNvPr id="6" name="Rectangle 5">
            <a:extLst>
              <a:ext uri="{FF2B5EF4-FFF2-40B4-BE49-F238E27FC236}">
                <a16:creationId xmlns:a16="http://schemas.microsoft.com/office/drawing/2014/main" id="{E0CD7CAF-5FCA-4EE6-A996-9509979B3B03}"/>
              </a:ext>
            </a:extLst>
          </p:cNvPr>
          <p:cNvSpPr/>
          <p:nvPr/>
        </p:nvSpPr>
        <p:spPr>
          <a:xfrm>
            <a:off x="762000" y="2436259"/>
            <a:ext cx="10988421" cy="3046988"/>
          </a:xfrm>
          <a:prstGeom prst="rect">
            <a:avLst/>
          </a:prstGeom>
        </p:spPr>
        <p:txBody>
          <a:bodyPr wrap="square">
            <a:spAutoFit/>
          </a:bodyPr>
          <a:lstStyle/>
          <a:p>
            <a:pPr marL="285750" indent="-285750">
              <a:buFont typeface="Wingdings" panose="05000000000000000000" pitchFamily="2" charset="2"/>
              <a:buChar char="§"/>
            </a:pPr>
            <a:r>
              <a:rPr lang="fr-FR" sz="2400" spc="-5" dirty="0">
                <a:solidFill>
                  <a:srgbClr val="3C3C3C"/>
                </a:solidFill>
                <a:latin typeface="Times New Roman" panose="02020603050405020304" pitchFamily="18" charset="0"/>
                <a:cs typeface="Times New Roman" panose="02020603050405020304" pitchFamily="18" charset="0"/>
              </a:rPr>
              <a:t>Une page JSP peut être formée par les éléments suivants :</a:t>
            </a:r>
          </a:p>
          <a:p>
            <a:pPr marL="742950" lvl="1" indent="-285750">
              <a:buFont typeface="Wingdings" panose="05000000000000000000" pitchFamily="2" charset="2"/>
              <a:buChar char="ü"/>
            </a:pPr>
            <a:r>
              <a:rPr lang="fr-FR" sz="2400" spc="-5" dirty="0">
                <a:solidFill>
                  <a:srgbClr val="3C3C3C"/>
                </a:solidFill>
                <a:latin typeface="Times New Roman" panose="02020603050405020304" pitchFamily="18" charset="0"/>
                <a:cs typeface="Times New Roman" panose="02020603050405020304" pitchFamily="18" charset="0"/>
              </a:rPr>
              <a:t>Les expressions </a:t>
            </a:r>
            <a:r>
              <a:rPr lang="fr-FR" sz="2400" b="1" spc="-5" dirty="0">
                <a:solidFill>
                  <a:srgbClr val="3C3C3C"/>
                </a:solidFill>
                <a:latin typeface="Times New Roman" panose="02020603050405020304" pitchFamily="18" charset="0"/>
                <a:cs typeface="Times New Roman" panose="02020603050405020304" pitchFamily="18" charset="0"/>
              </a:rPr>
              <a:t>&lt;%=</a:t>
            </a:r>
            <a:r>
              <a:rPr lang="fr-FR" sz="2400" b="1" spc="-10" dirty="0">
                <a:solidFill>
                  <a:srgbClr val="3C3C3C"/>
                </a:solidFill>
                <a:latin typeface="Times New Roman" panose="02020603050405020304" pitchFamily="18" charset="0"/>
                <a:cs typeface="Times New Roman" panose="02020603050405020304" pitchFamily="18" charset="0"/>
              </a:rPr>
              <a:t> </a:t>
            </a:r>
            <a:r>
              <a:rPr lang="fr-FR" sz="2400" b="1" dirty="0">
                <a:solidFill>
                  <a:srgbClr val="3C3C3C"/>
                </a:solidFill>
                <a:latin typeface="Times New Roman" panose="02020603050405020304" pitchFamily="18" charset="0"/>
                <a:cs typeface="Times New Roman" panose="02020603050405020304" pitchFamily="18" charset="0"/>
              </a:rPr>
              <a:t>%&gt;</a:t>
            </a:r>
            <a:endParaRPr lang="fr-FR" sz="2400" spc="-5" dirty="0">
              <a:solidFill>
                <a:srgbClr val="3C3C3C"/>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fr-FR" sz="2400" spc="-5" dirty="0">
                <a:solidFill>
                  <a:srgbClr val="3C3C3C"/>
                </a:solidFill>
                <a:latin typeface="Times New Roman" panose="02020603050405020304" pitchFamily="18" charset="0"/>
                <a:cs typeface="Times New Roman" panose="02020603050405020304" pitchFamily="18" charset="0"/>
              </a:rPr>
              <a:t>Les déclarations </a:t>
            </a:r>
            <a:r>
              <a:rPr lang="fr-FR" sz="2400" b="1" spc="-5" dirty="0">
                <a:solidFill>
                  <a:srgbClr val="3C3C3C"/>
                </a:solidFill>
                <a:latin typeface="Times New Roman" panose="02020603050405020304" pitchFamily="18" charset="0"/>
                <a:cs typeface="Times New Roman" panose="02020603050405020304" pitchFamily="18" charset="0"/>
              </a:rPr>
              <a:t>&lt;%! </a:t>
            </a:r>
            <a:r>
              <a:rPr lang="fr-FR" sz="2400" b="1" dirty="0">
                <a:solidFill>
                  <a:srgbClr val="3C3C3C"/>
                </a:solidFill>
                <a:latin typeface="Times New Roman" panose="02020603050405020304" pitchFamily="18" charset="0"/>
                <a:cs typeface="Times New Roman" panose="02020603050405020304" pitchFamily="18" charset="0"/>
              </a:rPr>
              <a:t>%&gt; : </a:t>
            </a:r>
            <a:r>
              <a:rPr lang="fr-FR" sz="2400" spc="-10" dirty="0">
                <a:solidFill>
                  <a:srgbClr val="3C3C3C"/>
                </a:solidFill>
                <a:latin typeface="Times New Roman" panose="02020603050405020304" pitchFamily="18" charset="0"/>
                <a:cs typeface="Times New Roman" panose="02020603050405020304" pitchFamily="18" charset="0"/>
              </a:rPr>
              <a:t>Déclarations </a:t>
            </a:r>
            <a:r>
              <a:rPr lang="fr-FR" sz="2400" spc="-5" dirty="0">
                <a:solidFill>
                  <a:srgbClr val="3C3C3C"/>
                </a:solidFill>
                <a:latin typeface="Times New Roman" panose="02020603050405020304" pitchFamily="18" charset="0"/>
                <a:cs typeface="Times New Roman" panose="02020603050405020304" pitchFamily="18" charset="0"/>
              </a:rPr>
              <a:t>de</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variables ou de</a:t>
            </a:r>
            <a:r>
              <a:rPr lang="fr-FR" sz="2400"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méthodes</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utilisables</a:t>
            </a:r>
            <a:r>
              <a:rPr lang="fr-FR" sz="2400" spc="-30"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dans </a:t>
            </a:r>
            <a:r>
              <a:rPr lang="fr-FR" sz="2400" dirty="0">
                <a:solidFill>
                  <a:srgbClr val="3C3C3C"/>
                </a:solidFill>
                <a:latin typeface="Times New Roman" panose="02020603050405020304" pitchFamily="18" charset="0"/>
                <a:cs typeface="Times New Roman" panose="02020603050405020304" pitchFamily="18" charset="0"/>
              </a:rPr>
              <a:t>la</a:t>
            </a:r>
            <a:r>
              <a:rPr lang="fr-FR" sz="2400" spc="-20"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page</a:t>
            </a:r>
            <a:endParaRPr lang="fr-FR" sz="2400" spc="-5" dirty="0">
              <a:solidFill>
                <a:srgbClr val="3C3C3C"/>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fr-FR" sz="2400" spc="-5" dirty="0">
                <a:solidFill>
                  <a:srgbClr val="3C3C3C"/>
                </a:solidFill>
                <a:latin typeface="Times New Roman" panose="02020603050405020304" pitchFamily="18" charset="0"/>
                <a:cs typeface="Times New Roman" panose="02020603050405020304" pitchFamily="18" charset="0"/>
              </a:rPr>
              <a:t>Les directives </a:t>
            </a:r>
            <a:r>
              <a:rPr lang="fr-FR" sz="2400" b="1" spc="-5" dirty="0">
                <a:solidFill>
                  <a:srgbClr val="3C3C3C"/>
                </a:solidFill>
                <a:latin typeface="Times New Roman" panose="02020603050405020304" pitchFamily="18" charset="0"/>
                <a:cs typeface="Times New Roman" panose="02020603050405020304" pitchFamily="18" charset="0"/>
              </a:rPr>
              <a:t>&lt;%@directive</a:t>
            </a:r>
            <a:r>
              <a:rPr lang="fr-FR" sz="2400" b="1" spc="-70" dirty="0">
                <a:solidFill>
                  <a:srgbClr val="3C3C3C"/>
                </a:solidFill>
                <a:latin typeface="Times New Roman" panose="02020603050405020304" pitchFamily="18" charset="0"/>
                <a:cs typeface="Times New Roman" panose="02020603050405020304" pitchFamily="18" charset="0"/>
              </a:rPr>
              <a:t> </a:t>
            </a:r>
            <a:r>
              <a:rPr lang="fr-FR" sz="2400" b="1" dirty="0">
                <a:solidFill>
                  <a:srgbClr val="3C3C3C"/>
                </a:solidFill>
                <a:latin typeface="Times New Roman" panose="02020603050405020304" pitchFamily="18" charset="0"/>
                <a:cs typeface="Times New Roman" panose="02020603050405020304" pitchFamily="18" charset="0"/>
              </a:rPr>
              <a:t>%&gt; : </a:t>
            </a:r>
            <a:r>
              <a:rPr lang="fr-FR" sz="2400" spc="-10" dirty="0">
                <a:solidFill>
                  <a:srgbClr val="3C3C3C"/>
                </a:solidFill>
                <a:latin typeface="Times New Roman" panose="02020603050405020304" pitchFamily="18" charset="0"/>
                <a:cs typeface="Times New Roman" panose="02020603050405020304" pitchFamily="18" charset="0"/>
              </a:rPr>
              <a:t>Instructions</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pour</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le</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moteur</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JSP</a:t>
            </a:r>
            <a:endParaRPr lang="fr-FR" sz="2400" spc="-5" dirty="0">
              <a:solidFill>
                <a:srgbClr val="3C3C3C"/>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fr-FR" sz="2400" spc="-5" dirty="0">
                <a:solidFill>
                  <a:srgbClr val="3C3C3C"/>
                </a:solidFill>
                <a:latin typeface="Times New Roman" panose="02020603050405020304" pitchFamily="18" charset="0"/>
                <a:cs typeface="Times New Roman" panose="02020603050405020304" pitchFamily="18" charset="0"/>
              </a:rPr>
              <a:t>Les scriptlets </a:t>
            </a:r>
            <a:r>
              <a:rPr lang="fr-FR" sz="2400" b="1" spc="-5" dirty="0">
                <a:solidFill>
                  <a:srgbClr val="3C3C3C"/>
                </a:solidFill>
                <a:latin typeface="Times New Roman" panose="02020603050405020304" pitchFamily="18" charset="0"/>
                <a:cs typeface="Times New Roman" panose="02020603050405020304" pitchFamily="18" charset="0"/>
              </a:rPr>
              <a:t>&lt;% </a:t>
            </a:r>
            <a:r>
              <a:rPr lang="fr-FR" sz="2400" b="1" dirty="0">
                <a:solidFill>
                  <a:srgbClr val="3C3C3C"/>
                </a:solidFill>
                <a:latin typeface="Times New Roman" panose="02020603050405020304" pitchFamily="18" charset="0"/>
                <a:cs typeface="Times New Roman" panose="02020603050405020304" pitchFamily="18" charset="0"/>
              </a:rPr>
              <a:t>%&gt; :  </a:t>
            </a:r>
            <a:r>
              <a:rPr lang="fr-FR" sz="2400" spc="-10" dirty="0">
                <a:solidFill>
                  <a:srgbClr val="3C3C3C"/>
                </a:solidFill>
                <a:latin typeface="Times New Roman" panose="02020603050405020304" pitchFamily="18" charset="0"/>
                <a:cs typeface="Times New Roman" panose="02020603050405020304" pitchFamily="18" charset="0"/>
              </a:rPr>
              <a:t>Morceaux</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de</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code</a:t>
            </a:r>
            <a:r>
              <a:rPr lang="fr-FR" sz="2400" dirty="0">
                <a:solidFill>
                  <a:srgbClr val="3C3C3C"/>
                </a:solidFill>
                <a:latin typeface="Times New Roman" panose="02020603050405020304" pitchFamily="18" charset="0"/>
                <a:cs typeface="Times New Roman" panose="02020603050405020304" pitchFamily="18" charset="0"/>
              </a:rPr>
              <a:t> </a:t>
            </a:r>
            <a:r>
              <a:rPr lang="fr-FR" sz="2400" spc="-20" dirty="0">
                <a:solidFill>
                  <a:srgbClr val="3C3C3C"/>
                </a:solidFill>
                <a:latin typeface="Times New Roman" panose="02020603050405020304" pitchFamily="18" charset="0"/>
                <a:cs typeface="Times New Roman" panose="02020603050405020304" pitchFamily="18" charset="0"/>
              </a:rPr>
              <a:t>Java</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spc="-15" dirty="0">
                <a:solidFill>
                  <a:srgbClr val="3C3C3C"/>
                </a:solidFill>
                <a:latin typeface="Times New Roman" panose="02020603050405020304" pitchFamily="18" charset="0"/>
                <a:cs typeface="Times New Roman" panose="02020603050405020304" pitchFamily="18" charset="0"/>
              </a:rPr>
              <a:t>exécutés</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dans </a:t>
            </a:r>
            <a:r>
              <a:rPr lang="fr-FR" sz="2400" dirty="0">
                <a:solidFill>
                  <a:srgbClr val="3C3C3C"/>
                </a:solidFill>
                <a:latin typeface="Times New Roman" panose="02020603050405020304" pitchFamily="18" charset="0"/>
                <a:cs typeface="Times New Roman" panose="02020603050405020304" pitchFamily="18" charset="0"/>
              </a:rPr>
              <a:t>la</a:t>
            </a:r>
            <a:r>
              <a:rPr lang="fr-FR" sz="2400" spc="-25"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page</a:t>
            </a:r>
            <a:endParaRPr lang="fr-FR" sz="2400" spc="-5" dirty="0">
              <a:solidFill>
                <a:srgbClr val="3C3C3C"/>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fr-FR" sz="2400" spc="-5" dirty="0">
                <a:solidFill>
                  <a:srgbClr val="3C3C3C"/>
                </a:solidFill>
                <a:latin typeface="Times New Roman" panose="02020603050405020304" pitchFamily="18" charset="0"/>
                <a:cs typeface="Times New Roman" panose="02020603050405020304" pitchFamily="18" charset="0"/>
              </a:rPr>
              <a:t> Les actions</a:t>
            </a:r>
          </a:p>
          <a:p>
            <a:pPr marL="742950" lvl="1" indent="-285750">
              <a:buFont typeface="Wingdings" panose="05000000000000000000" pitchFamily="2" charset="2"/>
              <a:buChar char="ü"/>
            </a:pPr>
            <a:r>
              <a:rPr lang="fr-FR" sz="2400" spc="-5" dirty="0">
                <a:solidFill>
                  <a:srgbClr val="3C3C3C"/>
                </a:solidFill>
                <a:latin typeface="Times New Roman" panose="02020603050405020304" pitchFamily="18" charset="0"/>
                <a:cs typeface="Times New Roman" panose="02020603050405020304" pitchFamily="18" charset="0"/>
              </a:rPr>
              <a:t> Les JSTL</a:t>
            </a:r>
            <a:endParaRPr lang="fr-FR" sz="2400" dirty="0">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ADB6ED2A-822A-4A2C-9D99-AAB8306A8C29}"/>
              </a:ext>
            </a:extLst>
          </p:cNvPr>
          <p:cNvSpPr>
            <a:spLocks noGrp="1"/>
          </p:cNvSpPr>
          <p:nvPr>
            <p:ph type="sldNum" sz="quarter" idx="7"/>
          </p:nvPr>
        </p:nvSpPr>
        <p:spPr/>
        <p:txBody>
          <a:bodyPr/>
          <a:lstStyle/>
          <a:p>
            <a:fld id="{B6F15528-21DE-4FAA-801E-634DDDAF4B2B}" type="slidenum">
              <a:rPr lang="fr-FR" smtClean="0"/>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pc="-5" dirty="0"/>
              <a:t>SCRIPTLETS</a:t>
            </a:r>
            <a:r>
              <a:rPr spc="-90" dirty="0"/>
              <a:t> </a:t>
            </a:r>
            <a:r>
              <a:rPr spc="185" dirty="0"/>
              <a:t>&lt;%</a:t>
            </a:r>
            <a:r>
              <a:rPr spc="-100" dirty="0"/>
              <a:t> </a:t>
            </a:r>
            <a:r>
              <a:rPr spc="185" dirty="0"/>
              <a:t>%&gt;</a:t>
            </a:r>
          </a:p>
        </p:txBody>
      </p:sp>
      <p:sp>
        <p:nvSpPr>
          <p:cNvPr id="3" name="object 3"/>
          <p:cNvSpPr txBox="1"/>
          <p:nvPr/>
        </p:nvSpPr>
        <p:spPr>
          <a:xfrm>
            <a:off x="659993" y="2067814"/>
            <a:ext cx="10770007" cy="3061094"/>
          </a:xfrm>
          <a:prstGeom prst="rect">
            <a:avLst/>
          </a:prstGeom>
        </p:spPr>
        <p:txBody>
          <a:bodyPr vert="horz" wrap="square" lIns="0" tIns="143510" rIns="0" bIns="0" rtlCol="0">
            <a:spAutoFit/>
          </a:bodyPr>
          <a:lstStyle/>
          <a:p>
            <a:pPr marL="318770" lvl="0" indent="-306705">
              <a:spcBef>
                <a:spcPts val="113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Les scriptlets correspondent à des blocs de code introduits par les caractères &lt;% et se terminant par %&gt;.</a:t>
            </a:r>
          </a:p>
          <a:p>
            <a:pPr marL="318770" indent="-306705">
              <a:spcBef>
                <a:spcPts val="113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Ils permettent d'insérer du code dans la méthode service() de la servlet.</a:t>
            </a:r>
          </a:p>
          <a:p>
            <a:pPr marL="318770" indent="-306705">
              <a:spcBef>
                <a:spcPts val="113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Le code Java contenu dans un scriptlet est inséré tel quel dans la servlet générée :      la validation du code par le compilateur s'effectue lors de la compilation complète de la servlet correspondante.</a:t>
            </a:r>
          </a:p>
          <a:p>
            <a:pPr marL="12700">
              <a:lnSpc>
                <a:spcPct val="100000"/>
              </a:lnSpc>
              <a:spcBef>
                <a:spcPts val="1130"/>
              </a:spcBef>
            </a:pPr>
            <a:endParaRPr sz="1800" dirty="0">
              <a:latin typeface="Calibri"/>
              <a:cs typeface="Calibri"/>
            </a:endParaRPr>
          </a:p>
        </p:txBody>
      </p:sp>
      <p:sp>
        <p:nvSpPr>
          <p:cNvPr id="4" name="Rectangle 3">
            <a:extLst>
              <a:ext uri="{FF2B5EF4-FFF2-40B4-BE49-F238E27FC236}">
                <a16:creationId xmlns:a16="http://schemas.microsoft.com/office/drawing/2014/main" id="{88790070-95FE-45B6-88CC-03D64DD335CF}"/>
              </a:ext>
            </a:extLst>
          </p:cNvPr>
          <p:cNvSpPr/>
          <p:nvPr/>
        </p:nvSpPr>
        <p:spPr>
          <a:xfrm>
            <a:off x="914400" y="4953000"/>
            <a:ext cx="6096000" cy="1323439"/>
          </a:xfrm>
          <a:prstGeom prst="rect">
            <a:avLst/>
          </a:prstGeom>
        </p:spPr>
        <p:txBody>
          <a:bodyPr>
            <a:spAutoFit/>
          </a:bodyPr>
          <a:lstStyle/>
          <a:p>
            <a:r>
              <a:rPr lang="fr-FR" sz="2000" dirty="0"/>
              <a:t>&lt;% </a:t>
            </a:r>
          </a:p>
          <a:p>
            <a:r>
              <a:rPr lang="fr-FR" sz="2000" dirty="0"/>
              <a:t>String message = "Bonjour, monde !";</a:t>
            </a:r>
          </a:p>
          <a:p>
            <a:r>
              <a:rPr lang="fr-FR" sz="2000" dirty="0"/>
              <a:t> </a:t>
            </a:r>
            <a:r>
              <a:rPr lang="fr-FR" sz="2000" dirty="0" err="1"/>
              <a:t>out.println</a:t>
            </a:r>
            <a:r>
              <a:rPr lang="fr-FR" sz="2000" dirty="0"/>
              <a:t>(message); </a:t>
            </a:r>
          </a:p>
          <a:p>
            <a:r>
              <a:rPr lang="fr-FR" sz="2000" dirty="0"/>
              <a:t>%&gt;</a:t>
            </a:r>
          </a:p>
        </p:txBody>
      </p:sp>
      <p:sp>
        <p:nvSpPr>
          <p:cNvPr id="8" name="Espace réservé du numéro de diapositive 7">
            <a:extLst>
              <a:ext uri="{FF2B5EF4-FFF2-40B4-BE49-F238E27FC236}">
                <a16:creationId xmlns:a16="http://schemas.microsoft.com/office/drawing/2014/main" id="{F1A42F85-21BE-4A9C-AFC5-EC90052DE60C}"/>
              </a:ext>
            </a:extLst>
          </p:cNvPr>
          <p:cNvSpPr>
            <a:spLocks noGrp="1"/>
          </p:cNvSpPr>
          <p:nvPr>
            <p:ph type="sldNum" sz="quarter" idx="7"/>
          </p:nvPr>
        </p:nvSpPr>
        <p:spPr/>
        <p:txBody>
          <a:bodyPr/>
          <a:lstStyle/>
          <a:p>
            <a:fld id="{B6F15528-21DE-4FAA-801E-634DDDAF4B2B}" type="slidenum">
              <a:rPr lang="fr-FR" smtClean="0"/>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z="2800" spc="60" dirty="0">
                <a:solidFill>
                  <a:srgbClr val="FFFFFF"/>
                </a:solidFill>
                <a:latin typeface="Trebuchet MS"/>
                <a:cs typeface="Trebuchet MS"/>
              </a:rPr>
              <a:t>EXPRESSIONS</a:t>
            </a:r>
            <a:r>
              <a:rPr sz="2800" spc="-110" dirty="0">
                <a:solidFill>
                  <a:srgbClr val="FFFFFF"/>
                </a:solidFill>
                <a:latin typeface="Trebuchet MS"/>
                <a:cs typeface="Trebuchet MS"/>
              </a:rPr>
              <a:t> </a:t>
            </a:r>
            <a:r>
              <a:rPr sz="2800" spc="170" dirty="0">
                <a:solidFill>
                  <a:srgbClr val="FFFFFF"/>
                </a:solidFill>
                <a:latin typeface="Trebuchet MS"/>
                <a:cs typeface="Trebuchet MS"/>
              </a:rPr>
              <a:t>&lt;%=….%&gt;</a:t>
            </a:r>
            <a:endParaRPr sz="2800">
              <a:latin typeface="Trebuchet MS"/>
              <a:cs typeface="Trebuchet MS"/>
            </a:endParaRPr>
          </a:p>
        </p:txBody>
      </p:sp>
      <p:sp>
        <p:nvSpPr>
          <p:cNvPr id="3" name="object 3"/>
          <p:cNvSpPr txBox="1"/>
          <p:nvPr/>
        </p:nvSpPr>
        <p:spPr>
          <a:xfrm>
            <a:off x="659993" y="2066290"/>
            <a:ext cx="10383520" cy="3400931"/>
          </a:xfrm>
          <a:prstGeom prst="rect">
            <a:avLst/>
          </a:prstGeom>
        </p:spPr>
        <p:txBody>
          <a:bodyPr vert="horz" wrap="square" lIns="0" tIns="12700" rIns="0" bIns="0" rtlCol="0">
            <a:spAutoFit/>
          </a:bodyPr>
          <a:lstStyle/>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Une expression commence par les caractères &lt;%= et se termine par les caractères %&gt;.</a:t>
            </a:r>
            <a:r>
              <a:rPr lang="fr-FR" sz="2400" b="1" spc="-5" dirty="0">
                <a:solidFill>
                  <a:srgbClr val="3C3C3C"/>
                </a:solidFill>
                <a:latin typeface="Times New Roman" panose="02020603050405020304" pitchFamily="18" charset="0"/>
                <a:cs typeface="Times New Roman" panose="02020603050405020304" pitchFamily="18" charset="0"/>
              </a:rPr>
              <a:t> </a:t>
            </a:r>
          </a:p>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Les expressions JSP sont des expressions Java qui vont être évaluées à l'intérieur d'un appel de méthode </a:t>
            </a:r>
            <a:r>
              <a:rPr lang="fr-FR" sz="2400" spc="-5" dirty="0" err="1">
                <a:solidFill>
                  <a:srgbClr val="3C3C3C"/>
                </a:solidFill>
                <a:latin typeface="Times New Roman" panose="02020603050405020304" pitchFamily="18" charset="0"/>
                <a:cs typeface="Times New Roman" panose="02020603050405020304" pitchFamily="18" charset="0"/>
              </a:rPr>
              <a:t>print</a:t>
            </a:r>
            <a:r>
              <a:rPr lang="fr-FR" sz="2400" spc="-5" dirty="0">
                <a:solidFill>
                  <a:srgbClr val="3C3C3C"/>
                </a:solidFill>
                <a:latin typeface="Times New Roman" panose="02020603050405020304" pitchFamily="18" charset="0"/>
                <a:cs typeface="Times New Roman" panose="02020603050405020304" pitchFamily="18" charset="0"/>
              </a:rPr>
              <a:t>.</a:t>
            </a:r>
          </a:p>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Comme l'expression est placée dans un appel de méthode, il est interdit de terminer l'expression via un point-virgule.</a:t>
            </a:r>
          </a:p>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&lt;%=expression%&gt;  </a:t>
            </a:r>
            <a:r>
              <a:rPr lang="fr-FR" sz="2400" spc="-5" dirty="0" err="1">
                <a:solidFill>
                  <a:srgbClr val="3C3C3C"/>
                </a:solidFill>
                <a:latin typeface="Times New Roman" panose="02020603050405020304" pitchFamily="18" charset="0"/>
                <a:cs typeface="Times New Roman" panose="02020603050405020304" pitchFamily="18" charset="0"/>
              </a:rPr>
              <a:t>equivalent</a:t>
            </a:r>
            <a:r>
              <a:rPr lang="fr-FR" sz="2400" spc="-5" dirty="0">
                <a:solidFill>
                  <a:srgbClr val="3C3C3C"/>
                </a:solidFill>
                <a:latin typeface="Times New Roman" panose="02020603050405020304" pitchFamily="18" charset="0"/>
                <a:cs typeface="Times New Roman" panose="02020603050405020304" pitchFamily="18" charset="0"/>
              </a:rPr>
              <a:t> à: </a:t>
            </a:r>
            <a:r>
              <a:rPr lang="fr-FR" sz="2400" spc="-5" dirty="0" err="1">
                <a:solidFill>
                  <a:srgbClr val="3C3C3C"/>
                </a:solidFill>
                <a:latin typeface="Times New Roman" panose="02020603050405020304" pitchFamily="18" charset="0"/>
                <a:cs typeface="Times New Roman" panose="02020603050405020304" pitchFamily="18" charset="0"/>
              </a:rPr>
              <a:t>out.println</a:t>
            </a:r>
            <a:r>
              <a:rPr lang="fr-FR" sz="2400" spc="-5" dirty="0">
                <a:solidFill>
                  <a:srgbClr val="3C3C3C"/>
                </a:solidFill>
                <a:latin typeface="Times New Roman" panose="02020603050405020304" pitchFamily="18" charset="0"/>
                <a:cs typeface="Times New Roman" panose="02020603050405020304" pitchFamily="18" charset="0"/>
              </a:rPr>
              <a:t>(expression) ;</a:t>
            </a:r>
          </a:p>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Exemple : &lt;%=new Date()%&gt;</a:t>
            </a:r>
          </a:p>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Equivalent à: </a:t>
            </a:r>
            <a:r>
              <a:rPr lang="fr-FR" sz="2400" spc="-5" dirty="0" err="1">
                <a:solidFill>
                  <a:srgbClr val="3C3C3C"/>
                </a:solidFill>
                <a:latin typeface="Times New Roman" panose="02020603050405020304" pitchFamily="18" charset="0"/>
                <a:cs typeface="Times New Roman" panose="02020603050405020304" pitchFamily="18" charset="0"/>
              </a:rPr>
              <a:t>out.println</a:t>
            </a:r>
            <a:r>
              <a:rPr lang="fr-FR" sz="2400" spc="-5" dirty="0">
                <a:solidFill>
                  <a:srgbClr val="3C3C3C"/>
                </a:solidFill>
                <a:latin typeface="Times New Roman" panose="02020603050405020304" pitchFamily="18" charset="0"/>
                <a:cs typeface="Times New Roman" panose="02020603050405020304" pitchFamily="18" charset="0"/>
              </a:rPr>
              <a:t>(new Date()) ;</a:t>
            </a:r>
            <a:endParaRPr sz="2400" spc="-5" dirty="0">
              <a:solidFill>
                <a:srgbClr val="3C3C3C"/>
              </a:solidFill>
              <a:latin typeface="Times New Roman" panose="02020603050405020304" pitchFamily="18" charset="0"/>
              <a:cs typeface="Times New Roman" panose="02020603050405020304" pitchFamily="18" charset="0"/>
            </a:endParaRPr>
          </a:p>
        </p:txBody>
      </p:sp>
      <p:sp>
        <p:nvSpPr>
          <p:cNvPr id="6" name="Espace réservé du numéro de diapositive 5">
            <a:extLst>
              <a:ext uri="{FF2B5EF4-FFF2-40B4-BE49-F238E27FC236}">
                <a16:creationId xmlns:a16="http://schemas.microsoft.com/office/drawing/2014/main" id="{B4C9647A-CF0A-4013-A5C4-A7EABF4D80DF}"/>
              </a:ext>
            </a:extLst>
          </p:cNvPr>
          <p:cNvSpPr>
            <a:spLocks noGrp="1"/>
          </p:cNvSpPr>
          <p:nvPr>
            <p:ph type="sldNum" sz="quarter" idx="7"/>
          </p:nvPr>
        </p:nvSpPr>
        <p:spPr/>
        <p:txBody>
          <a:bodyPr/>
          <a:lstStyle/>
          <a:p>
            <a:fld id="{B6F15528-21DE-4FAA-801E-634DDDAF4B2B}" type="slidenum">
              <a:rPr lang="fr-FR" smtClean="0"/>
              <a:t>13</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z="2800" spc="135" dirty="0">
                <a:solidFill>
                  <a:srgbClr val="FFFFFF"/>
                </a:solidFill>
                <a:latin typeface="Trebuchet MS"/>
                <a:cs typeface="Trebuchet MS"/>
              </a:rPr>
              <a:t>DECLARATION</a:t>
            </a:r>
            <a:r>
              <a:rPr sz="2800" spc="-70" dirty="0">
                <a:solidFill>
                  <a:srgbClr val="FFFFFF"/>
                </a:solidFill>
                <a:latin typeface="Trebuchet MS"/>
                <a:cs typeface="Trebuchet MS"/>
              </a:rPr>
              <a:t> </a:t>
            </a:r>
            <a:r>
              <a:rPr sz="2800" spc="30" dirty="0">
                <a:solidFill>
                  <a:srgbClr val="FFFFFF"/>
                </a:solidFill>
                <a:latin typeface="Trebuchet MS"/>
                <a:cs typeface="Trebuchet MS"/>
              </a:rPr>
              <a:t>&lt;%!</a:t>
            </a:r>
            <a:r>
              <a:rPr sz="2800" spc="-75" dirty="0">
                <a:solidFill>
                  <a:srgbClr val="FFFFFF"/>
                </a:solidFill>
                <a:latin typeface="Trebuchet MS"/>
                <a:cs typeface="Trebuchet MS"/>
              </a:rPr>
              <a:t> </a:t>
            </a:r>
            <a:r>
              <a:rPr sz="2800" spc="735" dirty="0">
                <a:solidFill>
                  <a:srgbClr val="FFFFFF"/>
                </a:solidFill>
                <a:latin typeface="Trebuchet MS"/>
                <a:cs typeface="Trebuchet MS"/>
              </a:rPr>
              <a:t>…</a:t>
            </a:r>
            <a:r>
              <a:rPr sz="2800" spc="-80" dirty="0">
                <a:solidFill>
                  <a:srgbClr val="FFFFFF"/>
                </a:solidFill>
                <a:latin typeface="Trebuchet MS"/>
                <a:cs typeface="Trebuchet MS"/>
              </a:rPr>
              <a:t> </a:t>
            </a:r>
            <a:r>
              <a:rPr sz="2800" spc="185" dirty="0">
                <a:solidFill>
                  <a:srgbClr val="FFFFFF"/>
                </a:solidFill>
                <a:latin typeface="Trebuchet MS"/>
                <a:cs typeface="Trebuchet MS"/>
              </a:rPr>
              <a:t>%&gt;</a:t>
            </a:r>
            <a:endParaRPr sz="2800">
              <a:latin typeface="Trebuchet MS"/>
              <a:cs typeface="Trebuchet MS"/>
            </a:endParaRPr>
          </a:p>
        </p:txBody>
      </p:sp>
      <p:pic>
        <p:nvPicPr>
          <p:cNvPr id="4" name="object 4"/>
          <p:cNvPicPr/>
          <p:nvPr/>
        </p:nvPicPr>
        <p:blipFill>
          <a:blip r:embed="rId3" cstate="print"/>
          <a:stretch>
            <a:fillRect/>
          </a:stretch>
        </p:blipFill>
        <p:spPr>
          <a:xfrm>
            <a:off x="3429000" y="3703097"/>
            <a:ext cx="4967391" cy="3090735"/>
          </a:xfrm>
          <a:prstGeom prst="rect">
            <a:avLst/>
          </a:prstGeom>
        </p:spPr>
      </p:pic>
      <p:sp>
        <p:nvSpPr>
          <p:cNvPr id="5" name="Rectangle 4">
            <a:extLst>
              <a:ext uri="{FF2B5EF4-FFF2-40B4-BE49-F238E27FC236}">
                <a16:creationId xmlns:a16="http://schemas.microsoft.com/office/drawing/2014/main" id="{ED7C54CA-4A0F-4F4D-B5E7-D01F3BE13D15}"/>
              </a:ext>
            </a:extLst>
          </p:cNvPr>
          <p:cNvSpPr/>
          <p:nvPr/>
        </p:nvSpPr>
        <p:spPr>
          <a:xfrm>
            <a:off x="440436" y="2086807"/>
            <a:ext cx="11309985" cy="2346796"/>
          </a:xfrm>
          <a:prstGeom prst="rect">
            <a:avLst/>
          </a:prstGeom>
        </p:spPr>
        <p:txBody>
          <a:bodyPr wrap="square">
            <a:spAutoFit/>
          </a:bodyPr>
          <a:lstStyle/>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Dans certains cas, un peu complexe, il est nécessaire d'ajouter des méthodes et des attributs à la servlet qui va être générée (en dehors de la méthode de service).</a:t>
            </a:r>
          </a:p>
          <a:p>
            <a:pPr marL="318770" marR="5080" indent="-306705">
              <a:spcBef>
                <a:spcPts val="10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Une construction JSP particulière permet de répondre à ces besoins. Elle commence par les caractères &lt;%! et se termine, par les caractères %&gt;. </a:t>
            </a:r>
          </a:p>
          <a:p>
            <a:pPr marL="12065" marR="5080">
              <a:spcBef>
                <a:spcPts val="100"/>
              </a:spcBef>
              <a:buClr>
                <a:srgbClr val="4590B8"/>
              </a:buClr>
              <a:buSzPct val="91666"/>
              <a:tabLst>
                <a:tab pos="318770" algn="l"/>
                <a:tab pos="319405" algn="l"/>
              </a:tabLst>
            </a:pPr>
            <a:endParaRPr lang="fr-FR" sz="2400" spc="-5" dirty="0">
              <a:solidFill>
                <a:srgbClr val="3C3C3C"/>
              </a:solidFill>
              <a:latin typeface="Times New Roman" panose="02020603050405020304" pitchFamily="18" charset="0"/>
              <a:cs typeface="Times New Roman" panose="02020603050405020304" pitchFamily="18" charset="0"/>
            </a:endParaRPr>
          </a:p>
          <a:p>
            <a:pPr marL="12065" marR="5080">
              <a:spcBef>
                <a:spcPts val="100"/>
              </a:spcBef>
              <a:buClr>
                <a:srgbClr val="4590B8"/>
              </a:buClr>
              <a:buSzPct val="91666"/>
              <a:tabLst>
                <a:tab pos="318770" algn="l"/>
                <a:tab pos="319405" algn="l"/>
              </a:tabLst>
            </a:pPr>
            <a:endParaRPr lang="fr-FR" sz="2400" spc="-5" dirty="0">
              <a:solidFill>
                <a:srgbClr val="3C3C3C"/>
              </a:solidFill>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EC4BE1E5-84CA-486B-A88C-7C24BAD94E54}"/>
              </a:ext>
            </a:extLst>
          </p:cNvPr>
          <p:cNvSpPr>
            <a:spLocks noGrp="1"/>
          </p:cNvSpPr>
          <p:nvPr>
            <p:ph type="sldNum" sz="quarter" idx="7"/>
          </p:nvPr>
        </p:nvSpPr>
        <p:spPr/>
        <p:txBody>
          <a:bodyPr/>
          <a:lstStyle/>
          <a:p>
            <a:fld id="{B6F15528-21DE-4FAA-801E-634DDDAF4B2B}" type="slidenum">
              <a:rPr lang="fr-FR" smtClean="0"/>
              <a:t>14</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pc="135" dirty="0"/>
              <a:t>DECLARATION</a:t>
            </a:r>
            <a:r>
              <a:rPr spc="-70" dirty="0"/>
              <a:t> </a:t>
            </a:r>
            <a:r>
              <a:rPr spc="30" dirty="0"/>
              <a:t>&lt;%!</a:t>
            </a:r>
            <a:r>
              <a:rPr spc="-75" dirty="0"/>
              <a:t> </a:t>
            </a:r>
            <a:r>
              <a:rPr spc="735" dirty="0"/>
              <a:t>…</a:t>
            </a:r>
            <a:r>
              <a:rPr spc="-80" dirty="0"/>
              <a:t> </a:t>
            </a:r>
            <a:r>
              <a:rPr spc="185" dirty="0"/>
              <a:t>%&gt;</a:t>
            </a:r>
          </a:p>
        </p:txBody>
      </p:sp>
      <p:sp>
        <p:nvSpPr>
          <p:cNvPr id="3" name="object 3"/>
          <p:cNvSpPr txBox="1"/>
          <p:nvPr/>
        </p:nvSpPr>
        <p:spPr>
          <a:xfrm>
            <a:off x="659993" y="2198878"/>
            <a:ext cx="10641330" cy="751488"/>
          </a:xfrm>
          <a:prstGeom prst="rect">
            <a:avLst/>
          </a:prstGeom>
        </p:spPr>
        <p:txBody>
          <a:bodyPr vert="horz" wrap="square" lIns="0" tIns="12700" rIns="0" bIns="0" rtlCol="0">
            <a:spAutoFit/>
          </a:bodyPr>
          <a:lstStyle/>
          <a:p>
            <a:pPr marL="12700" marR="5080">
              <a:lnSpc>
                <a:spcPct val="100000"/>
              </a:lnSpc>
              <a:spcBef>
                <a:spcPts val="100"/>
              </a:spcBef>
            </a:pPr>
            <a:r>
              <a:rPr sz="2400" spc="-15" dirty="0">
                <a:solidFill>
                  <a:srgbClr val="3C3C3C"/>
                </a:solidFill>
                <a:latin typeface="Times New Roman" panose="02020603050405020304" pitchFamily="18" charset="0"/>
                <a:cs typeface="Times New Roman" panose="02020603050405020304" pitchFamily="18" charset="0"/>
              </a:rPr>
              <a:t>Pas</a:t>
            </a:r>
            <a:r>
              <a:rPr sz="2400" spc="-5" dirty="0">
                <a:solidFill>
                  <a:srgbClr val="3C3C3C"/>
                </a:solidFill>
                <a:latin typeface="Times New Roman" panose="02020603050405020304" pitchFamily="18" charset="0"/>
                <a:cs typeface="Times New Roman" panose="02020603050405020304" pitchFamily="18" charset="0"/>
              </a:rPr>
              <a:t> </a:t>
            </a:r>
            <a:r>
              <a:rPr sz="2400" spc="-25" dirty="0">
                <a:solidFill>
                  <a:srgbClr val="3C3C3C"/>
                </a:solidFill>
                <a:latin typeface="Times New Roman" panose="02020603050405020304" pitchFamily="18" charset="0"/>
                <a:cs typeface="Times New Roman" panose="02020603050405020304" pitchFamily="18" charset="0"/>
              </a:rPr>
              <a:t>d’accès</a:t>
            </a:r>
            <a:r>
              <a:rPr sz="2400" spc="3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aux</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objets</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implicites</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(out,</a:t>
            </a:r>
            <a:r>
              <a:rPr sz="2400" spc="3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request,</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page...)</a:t>
            </a:r>
            <a:r>
              <a:rPr sz="2400" spc="-1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ce</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sont</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des</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objets</a:t>
            </a:r>
            <a:r>
              <a:rPr sz="2400" spc="1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définis</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dans</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la</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méthode</a:t>
            </a:r>
            <a:r>
              <a:rPr sz="2400" spc="1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principale</a:t>
            </a:r>
            <a:r>
              <a:rPr sz="2400" spc="3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la </a:t>
            </a:r>
            <a:r>
              <a:rPr sz="2400" spc="-39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servlet (_jspService())</a:t>
            </a:r>
            <a:endParaRPr sz="24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659993" y="3959597"/>
            <a:ext cx="9169807" cy="1603003"/>
          </a:xfrm>
          <a:prstGeom prst="rect">
            <a:avLst/>
          </a:prstGeom>
        </p:spPr>
        <p:txBody>
          <a:bodyPr vert="horz" wrap="square" lIns="0" tIns="12700" rIns="0" bIns="0" rtlCol="0">
            <a:spAutoFit/>
          </a:bodyPr>
          <a:lstStyle/>
          <a:p>
            <a:pPr marL="12700">
              <a:lnSpc>
                <a:spcPct val="100000"/>
              </a:lnSpc>
              <a:spcBef>
                <a:spcPts val="100"/>
              </a:spcBef>
              <a:tabLst>
                <a:tab pos="3670300" algn="l"/>
                <a:tab pos="5041900" algn="l"/>
              </a:tabLst>
            </a:pPr>
            <a:r>
              <a:rPr sz="2000" b="1" spc="-15" dirty="0">
                <a:solidFill>
                  <a:srgbClr val="3C3C3C"/>
                </a:solidFill>
                <a:latin typeface="Times New Roman" panose="02020603050405020304" pitchFamily="18" charset="0"/>
                <a:cs typeface="Times New Roman" panose="02020603050405020304" pitchFamily="18" charset="0"/>
              </a:rPr>
              <a:t>VARIABLE</a:t>
            </a:r>
            <a:r>
              <a:rPr sz="2000" b="1" spc="5" dirty="0">
                <a:solidFill>
                  <a:srgbClr val="3C3C3C"/>
                </a:solidFill>
                <a:latin typeface="Times New Roman" panose="02020603050405020304" pitchFamily="18" charset="0"/>
                <a:cs typeface="Times New Roman" panose="02020603050405020304" pitchFamily="18" charset="0"/>
              </a:rPr>
              <a:t> </a:t>
            </a:r>
            <a:r>
              <a:rPr sz="2000" b="1" spc="-20" dirty="0">
                <a:solidFill>
                  <a:srgbClr val="3C3C3C"/>
                </a:solidFill>
                <a:latin typeface="Times New Roman" panose="02020603050405020304" pitchFamily="18" charset="0"/>
                <a:cs typeface="Times New Roman" panose="02020603050405020304" pitchFamily="18" charset="0"/>
              </a:rPr>
              <a:t>D’INSTANCE	</a:t>
            </a:r>
            <a:r>
              <a:rPr sz="2000" b="1" dirty="0">
                <a:solidFill>
                  <a:srgbClr val="3C3C3C"/>
                </a:solidFill>
                <a:latin typeface="Times New Roman" panose="02020603050405020304" pitchFamily="18" charset="0"/>
                <a:cs typeface="Times New Roman" panose="02020603050405020304" pitchFamily="18" charset="0"/>
              </a:rPr>
              <a:t>!=	</a:t>
            </a:r>
            <a:r>
              <a:rPr sz="2000" b="1" spc="-15" dirty="0">
                <a:solidFill>
                  <a:srgbClr val="3C3C3C"/>
                </a:solidFill>
                <a:latin typeface="Times New Roman" panose="02020603050405020304" pitchFamily="18" charset="0"/>
                <a:cs typeface="Times New Roman" panose="02020603050405020304" pitchFamily="18" charset="0"/>
              </a:rPr>
              <a:t>VARIABLE</a:t>
            </a:r>
            <a:r>
              <a:rPr sz="2000" b="1" spc="-35" dirty="0">
                <a:solidFill>
                  <a:srgbClr val="3C3C3C"/>
                </a:solidFill>
                <a:latin typeface="Times New Roman" panose="02020603050405020304" pitchFamily="18" charset="0"/>
                <a:cs typeface="Times New Roman" panose="02020603050405020304" pitchFamily="18" charset="0"/>
              </a:rPr>
              <a:t> </a:t>
            </a:r>
            <a:r>
              <a:rPr sz="2000" b="1" spc="-10" dirty="0">
                <a:solidFill>
                  <a:srgbClr val="3C3C3C"/>
                </a:solidFill>
                <a:latin typeface="Times New Roman" panose="02020603050405020304" pitchFamily="18" charset="0"/>
                <a:cs typeface="Times New Roman" panose="02020603050405020304" pitchFamily="18" charset="0"/>
              </a:rPr>
              <a:t>LOCALE</a:t>
            </a:r>
            <a:endParaRPr sz="2000" dirty="0">
              <a:latin typeface="Times New Roman" panose="02020603050405020304" pitchFamily="18" charset="0"/>
              <a:cs typeface="Times New Roman" panose="02020603050405020304" pitchFamily="18" charset="0"/>
            </a:endParaRPr>
          </a:p>
          <a:p>
            <a:pPr>
              <a:lnSpc>
                <a:spcPct val="100000"/>
              </a:lnSpc>
            </a:pPr>
            <a:endParaRPr sz="2000" dirty="0">
              <a:latin typeface="Times New Roman" panose="02020603050405020304" pitchFamily="18" charset="0"/>
              <a:cs typeface="Times New Roman" panose="02020603050405020304" pitchFamily="18" charset="0"/>
            </a:endParaRPr>
          </a:p>
          <a:p>
            <a:pPr marL="318770" indent="-306705">
              <a:lnSpc>
                <a:spcPct val="100000"/>
              </a:lnSpc>
              <a:spcBef>
                <a:spcPts val="1795"/>
              </a:spcBef>
              <a:buClr>
                <a:srgbClr val="4590B8"/>
              </a:buClr>
              <a:buSzPct val="91666"/>
              <a:buFont typeface="Cambria"/>
              <a:buChar char="◾"/>
              <a:tabLst>
                <a:tab pos="318770" algn="l"/>
                <a:tab pos="319405" algn="l"/>
              </a:tabLst>
            </a:pPr>
            <a:r>
              <a:rPr sz="2000" spc="-5" dirty="0">
                <a:solidFill>
                  <a:srgbClr val="3C3C3C"/>
                </a:solidFill>
                <a:latin typeface="Times New Roman" panose="02020603050405020304" pitchFamily="18" charset="0"/>
                <a:cs typeface="Times New Roman" panose="02020603050405020304" pitchFamily="18" charset="0"/>
              </a:rPr>
              <a:t>&lt;%!</a:t>
            </a:r>
            <a:r>
              <a:rPr sz="2000" spc="5"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a:t>
            </a:r>
            <a:r>
              <a:rPr sz="2000" spc="-20" dirty="0">
                <a:solidFill>
                  <a:srgbClr val="3C3C3C"/>
                </a:solidFill>
                <a:latin typeface="Times New Roman" panose="02020603050405020304" pitchFamily="18" charset="0"/>
                <a:cs typeface="Times New Roman" panose="02020603050405020304" pitchFamily="18" charset="0"/>
              </a:rPr>
              <a:t> </a:t>
            </a:r>
            <a:r>
              <a:rPr sz="2000" dirty="0">
                <a:solidFill>
                  <a:srgbClr val="3C3C3C"/>
                </a:solidFill>
                <a:latin typeface="Times New Roman" panose="02020603050405020304" pitchFamily="18" charset="0"/>
                <a:cs typeface="Times New Roman" panose="02020603050405020304" pitchFamily="18" charset="0"/>
              </a:rPr>
              <a:t>%&gt;</a:t>
            </a:r>
            <a:r>
              <a:rPr sz="2000" spc="10" dirty="0">
                <a:solidFill>
                  <a:srgbClr val="3C3C3C"/>
                </a:solidFill>
                <a:latin typeface="Times New Roman" panose="02020603050405020304" pitchFamily="18" charset="0"/>
                <a:cs typeface="Times New Roman" panose="02020603050405020304" pitchFamily="18" charset="0"/>
              </a:rPr>
              <a:t> </a:t>
            </a:r>
            <a:r>
              <a:rPr sz="2000" dirty="0">
                <a:solidFill>
                  <a:srgbClr val="3C3C3C"/>
                </a:solidFill>
                <a:latin typeface="Times New Roman" panose="02020603050405020304" pitchFamily="18" charset="0"/>
                <a:cs typeface="Times New Roman" panose="02020603050405020304" pitchFamily="18" charset="0"/>
              </a:rPr>
              <a:t>:</a:t>
            </a:r>
            <a:r>
              <a:rPr sz="2000" spc="5"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définie</a:t>
            </a:r>
            <a:r>
              <a:rPr sz="2000" spc="10"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une</a:t>
            </a:r>
            <a:r>
              <a:rPr sz="2000" spc="30" dirty="0">
                <a:solidFill>
                  <a:srgbClr val="3C3C3C"/>
                </a:solidFill>
                <a:latin typeface="Times New Roman" panose="02020603050405020304" pitchFamily="18" charset="0"/>
                <a:cs typeface="Times New Roman" panose="02020603050405020304" pitchFamily="18" charset="0"/>
              </a:rPr>
              <a:t> </a:t>
            </a:r>
            <a:r>
              <a:rPr sz="2000" b="1" spc="-5" dirty="0">
                <a:solidFill>
                  <a:srgbClr val="3C3C3C"/>
                </a:solidFill>
                <a:latin typeface="Times New Roman" panose="02020603050405020304" pitchFamily="18" charset="0"/>
                <a:cs typeface="Times New Roman" panose="02020603050405020304" pitchFamily="18" charset="0"/>
              </a:rPr>
              <a:t>variable</a:t>
            </a:r>
            <a:r>
              <a:rPr sz="2000" b="1" spc="-30" dirty="0">
                <a:solidFill>
                  <a:srgbClr val="3C3C3C"/>
                </a:solidFill>
                <a:latin typeface="Times New Roman" panose="02020603050405020304" pitchFamily="18" charset="0"/>
                <a:cs typeface="Times New Roman" panose="02020603050405020304" pitchFamily="18" charset="0"/>
              </a:rPr>
              <a:t> </a:t>
            </a:r>
            <a:r>
              <a:rPr sz="2000" b="1" spc="-5" dirty="0">
                <a:solidFill>
                  <a:srgbClr val="3C3C3C"/>
                </a:solidFill>
                <a:latin typeface="Times New Roman" panose="02020603050405020304" pitchFamily="18" charset="0"/>
                <a:cs typeface="Times New Roman" panose="02020603050405020304" pitchFamily="18" charset="0"/>
              </a:rPr>
              <a:t>d’instance</a:t>
            </a:r>
            <a:r>
              <a:rPr sz="2000" b="1" spc="-40" dirty="0">
                <a:solidFill>
                  <a:srgbClr val="3C3C3C"/>
                </a:solidFill>
                <a:latin typeface="Times New Roman" panose="02020603050405020304" pitchFamily="18" charset="0"/>
                <a:cs typeface="Times New Roman" panose="02020603050405020304" pitchFamily="18" charset="0"/>
              </a:rPr>
              <a:t> </a:t>
            </a:r>
            <a:r>
              <a:rPr sz="2000" spc="-15" dirty="0">
                <a:solidFill>
                  <a:srgbClr val="3C3C3C"/>
                </a:solidFill>
                <a:latin typeface="Times New Roman" panose="02020603050405020304" pitchFamily="18" charset="0"/>
                <a:cs typeface="Times New Roman" panose="02020603050405020304" pitchFamily="18" charset="0"/>
              </a:rPr>
              <a:t>(persiste</a:t>
            </a:r>
            <a:r>
              <a:rPr sz="2000" spc="25" dirty="0">
                <a:solidFill>
                  <a:srgbClr val="3C3C3C"/>
                </a:solidFill>
                <a:latin typeface="Times New Roman" panose="02020603050405020304" pitchFamily="18" charset="0"/>
                <a:cs typeface="Times New Roman" panose="02020603050405020304" pitchFamily="18" charset="0"/>
              </a:rPr>
              <a:t> </a:t>
            </a:r>
            <a:r>
              <a:rPr sz="2000" spc="-10" dirty="0">
                <a:solidFill>
                  <a:srgbClr val="3C3C3C"/>
                </a:solidFill>
                <a:latin typeface="Times New Roman" panose="02020603050405020304" pitchFamily="18" charset="0"/>
                <a:cs typeface="Times New Roman" panose="02020603050405020304" pitchFamily="18" charset="0"/>
              </a:rPr>
              <a:t>entre</a:t>
            </a:r>
            <a:r>
              <a:rPr sz="2000"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deux </a:t>
            </a:r>
            <a:r>
              <a:rPr sz="2000" spc="-10" dirty="0">
                <a:solidFill>
                  <a:srgbClr val="3C3C3C"/>
                </a:solidFill>
                <a:latin typeface="Times New Roman" panose="02020603050405020304" pitchFamily="18" charset="0"/>
                <a:cs typeface="Times New Roman" panose="02020603050405020304" pitchFamily="18" charset="0"/>
              </a:rPr>
              <a:t>invocations)</a:t>
            </a:r>
            <a:endParaRPr sz="2000" dirty="0">
              <a:latin typeface="Times New Roman" panose="02020603050405020304" pitchFamily="18" charset="0"/>
              <a:cs typeface="Times New Roman" panose="02020603050405020304" pitchFamily="18" charset="0"/>
            </a:endParaRPr>
          </a:p>
          <a:p>
            <a:pPr marL="318770" indent="-306705">
              <a:lnSpc>
                <a:spcPct val="100000"/>
              </a:lnSpc>
              <a:spcBef>
                <a:spcPts val="1045"/>
              </a:spcBef>
              <a:buClr>
                <a:srgbClr val="4590B8"/>
              </a:buClr>
              <a:buSzPct val="91666"/>
              <a:buFont typeface="Cambria"/>
              <a:buChar char="◾"/>
              <a:tabLst>
                <a:tab pos="318770" algn="l"/>
                <a:tab pos="319405" algn="l"/>
              </a:tabLst>
            </a:pPr>
            <a:r>
              <a:rPr sz="2000" spc="-5" dirty="0">
                <a:solidFill>
                  <a:srgbClr val="3C3C3C"/>
                </a:solidFill>
                <a:latin typeface="Times New Roman" panose="02020603050405020304" pitchFamily="18" charset="0"/>
                <a:cs typeface="Times New Roman" panose="02020603050405020304" pitchFamily="18" charset="0"/>
              </a:rPr>
              <a:t>&lt;%</a:t>
            </a:r>
            <a:r>
              <a:rPr sz="2000" spc="5"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a:t>
            </a:r>
            <a:r>
              <a:rPr sz="2000" spc="-10" dirty="0">
                <a:solidFill>
                  <a:srgbClr val="3C3C3C"/>
                </a:solidFill>
                <a:latin typeface="Times New Roman" panose="02020603050405020304" pitchFamily="18" charset="0"/>
                <a:cs typeface="Times New Roman" panose="02020603050405020304" pitchFamily="18" charset="0"/>
              </a:rPr>
              <a:t> </a:t>
            </a:r>
            <a:r>
              <a:rPr sz="2000" dirty="0">
                <a:solidFill>
                  <a:srgbClr val="3C3C3C"/>
                </a:solidFill>
                <a:latin typeface="Times New Roman" panose="02020603050405020304" pitchFamily="18" charset="0"/>
                <a:cs typeface="Times New Roman" panose="02020603050405020304" pitchFamily="18" charset="0"/>
              </a:rPr>
              <a:t>%&gt; :</a:t>
            </a:r>
            <a:r>
              <a:rPr sz="2000" spc="10" dirty="0">
                <a:solidFill>
                  <a:srgbClr val="3C3C3C"/>
                </a:solidFill>
                <a:latin typeface="Times New Roman" panose="02020603050405020304" pitchFamily="18" charset="0"/>
                <a:cs typeface="Times New Roman" panose="02020603050405020304" pitchFamily="18" charset="0"/>
              </a:rPr>
              <a:t> </a:t>
            </a:r>
            <a:r>
              <a:rPr sz="2000" spc="-10" dirty="0">
                <a:solidFill>
                  <a:srgbClr val="3C3C3C"/>
                </a:solidFill>
                <a:latin typeface="Times New Roman" panose="02020603050405020304" pitchFamily="18" charset="0"/>
                <a:cs typeface="Times New Roman" panose="02020603050405020304" pitchFamily="18" charset="0"/>
              </a:rPr>
              <a:t>définie</a:t>
            </a:r>
            <a:r>
              <a:rPr sz="2000" spc="15"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une</a:t>
            </a:r>
            <a:r>
              <a:rPr sz="2000" spc="30" dirty="0">
                <a:solidFill>
                  <a:srgbClr val="3C3C3C"/>
                </a:solidFill>
                <a:latin typeface="Times New Roman" panose="02020603050405020304" pitchFamily="18" charset="0"/>
                <a:cs typeface="Times New Roman" panose="02020603050405020304" pitchFamily="18" charset="0"/>
              </a:rPr>
              <a:t> </a:t>
            </a:r>
            <a:r>
              <a:rPr sz="2000" b="1" spc="-5" dirty="0">
                <a:solidFill>
                  <a:srgbClr val="3C3C3C"/>
                </a:solidFill>
                <a:latin typeface="Times New Roman" panose="02020603050405020304" pitchFamily="18" charset="0"/>
                <a:cs typeface="Times New Roman" panose="02020603050405020304" pitchFamily="18" charset="0"/>
              </a:rPr>
              <a:t>variable</a:t>
            </a:r>
            <a:r>
              <a:rPr sz="2000" b="1" spc="-30" dirty="0">
                <a:solidFill>
                  <a:srgbClr val="3C3C3C"/>
                </a:solidFill>
                <a:latin typeface="Times New Roman" panose="02020603050405020304" pitchFamily="18" charset="0"/>
                <a:cs typeface="Times New Roman" panose="02020603050405020304" pitchFamily="18" charset="0"/>
              </a:rPr>
              <a:t> </a:t>
            </a:r>
            <a:r>
              <a:rPr sz="2000" b="1" dirty="0">
                <a:solidFill>
                  <a:srgbClr val="3C3C3C"/>
                </a:solidFill>
                <a:latin typeface="Times New Roman" panose="02020603050405020304" pitchFamily="18" charset="0"/>
                <a:cs typeface="Times New Roman" panose="02020603050405020304" pitchFamily="18" charset="0"/>
              </a:rPr>
              <a:t>locale</a:t>
            </a:r>
            <a:r>
              <a:rPr sz="2000" b="1" spc="-45" dirty="0">
                <a:solidFill>
                  <a:srgbClr val="3C3C3C"/>
                </a:solidFill>
                <a:latin typeface="Times New Roman" panose="02020603050405020304" pitchFamily="18" charset="0"/>
                <a:cs typeface="Times New Roman" panose="02020603050405020304" pitchFamily="18" charset="0"/>
              </a:rPr>
              <a:t> </a:t>
            </a:r>
            <a:r>
              <a:rPr sz="2000" dirty="0">
                <a:solidFill>
                  <a:srgbClr val="3C3C3C"/>
                </a:solidFill>
                <a:latin typeface="Times New Roman" panose="02020603050405020304" pitchFamily="18" charset="0"/>
                <a:cs typeface="Times New Roman" panose="02020603050405020304" pitchFamily="18" charset="0"/>
              </a:rPr>
              <a:t>à </a:t>
            </a:r>
            <a:r>
              <a:rPr sz="2000" spc="-5" dirty="0">
                <a:solidFill>
                  <a:srgbClr val="3C3C3C"/>
                </a:solidFill>
                <a:latin typeface="Times New Roman" panose="02020603050405020304" pitchFamily="18" charset="0"/>
                <a:cs typeface="Times New Roman" panose="02020603050405020304" pitchFamily="18" charset="0"/>
              </a:rPr>
              <a:t>la</a:t>
            </a:r>
            <a:r>
              <a:rPr sz="2000" spc="15"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jsp</a:t>
            </a:r>
            <a:r>
              <a:rPr sz="2000" spc="-10" dirty="0">
                <a:solidFill>
                  <a:srgbClr val="3C3C3C"/>
                </a:solidFill>
                <a:latin typeface="Times New Roman" panose="02020603050405020304" pitchFamily="18" charset="0"/>
                <a:cs typeface="Times New Roman" panose="02020603050405020304" pitchFamily="18" charset="0"/>
              </a:rPr>
              <a:t> </a:t>
            </a:r>
            <a:r>
              <a:rPr sz="2000" spc="-5" dirty="0">
                <a:solidFill>
                  <a:srgbClr val="3C3C3C"/>
                </a:solidFill>
                <a:latin typeface="Times New Roman" panose="02020603050405020304" pitchFamily="18" charset="0"/>
                <a:cs typeface="Times New Roman" panose="02020603050405020304" pitchFamily="18" charset="0"/>
              </a:rPr>
              <a:t>(réinitialisée</a:t>
            </a:r>
            <a:r>
              <a:rPr sz="2000" spc="40" dirty="0">
                <a:solidFill>
                  <a:srgbClr val="3C3C3C"/>
                </a:solidFill>
                <a:latin typeface="Times New Roman" panose="02020603050405020304" pitchFamily="18" charset="0"/>
                <a:cs typeface="Times New Roman" panose="02020603050405020304" pitchFamily="18" charset="0"/>
              </a:rPr>
              <a:t> </a:t>
            </a:r>
            <a:r>
              <a:rPr sz="2000" dirty="0">
                <a:solidFill>
                  <a:srgbClr val="3C3C3C"/>
                </a:solidFill>
                <a:latin typeface="Times New Roman" panose="02020603050405020304" pitchFamily="18" charset="0"/>
                <a:cs typeface="Times New Roman" panose="02020603050405020304" pitchFamily="18" charset="0"/>
              </a:rPr>
              <a:t>à</a:t>
            </a:r>
            <a:r>
              <a:rPr sz="2000" spc="-5" dirty="0">
                <a:solidFill>
                  <a:srgbClr val="3C3C3C"/>
                </a:solidFill>
                <a:latin typeface="Times New Roman" panose="02020603050405020304" pitchFamily="18" charset="0"/>
                <a:cs typeface="Times New Roman" panose="02020603050405020304" pitchFamily="18" charset="0"/>
              </a:rPr>
              <a:t> </a:t>
            </a:r>
            <a:r>
              <a:rPr sz="2000" dirty="0">
                <a:solidFill>
                  <a:srgbClr val="3C3C3C"/>
                </a:solidFill>
                <a:latin typeface="Times New Roman" panose="02020603050405020304" pitchFamily="18" charset="0"/>
                <a:cs typeface="Times New Roman" panose="02020603050405020304" pitchFamily="18" charset="0"/>
              </a:rPr>
              <a:t>chaque</a:t>
            </a:r>
            <a:r>
              <a:rPr sz="2000" spc="15" dirty="0">
                <a:solidFill>
                  <a:srgbClr val="3C3C3C"/>
                </a:solidFill>
                <a:latin typeface="Times New Roman" panose="02020603050405020304" pitchFamily="18" charset="0"/>
                <a:cs typeface="Times New Roman" panose="02020603050405020304" pitchFamily="18" charset="0"/>
              </a:rPr>
              <a:t> </a:t>
            </a:r>
            <a:r>
              <a:rPr sz="2000" spc="-10" dirty="0">
                <a:solidFill>
                  <a:srgbClr val="3C3C3C"/>
                </a:solidFill>
                <a:latin typeface="Times New Roman" panose="02020603050405020304" pitchFamily="18" charset="0"/>
                <a:cs typeface="Times New Roman" panose="02020603050405020304" pitchFamily="18" charset="0"/>
              </a:rPr>
              <a:t>invocation)</a:t>
            </a:r>
            <a:endParaRPr sz="2000"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3" cstate="print"/>
          <a:stretch>
            <a:fillRect/>
          </a:stretch>
        </p:blipFill>
        <p:spPr>
          <a:xfrm>
            <a:off x="580644" y="3267574"/>
            <a:ext cx="3238500" cy="571500"/>
          </a:xfrm>
          <a:prstGeom prst="rect">
            <a:avLst/>
          </a:prstGeom>
        </p:spPr>
      </p:pic>
      <p:pic>
        <p:nvPicPr>
          <p:cNvPr id="6" name="object 6"/>
          <p:cNvPicPr/>
          <p:nvPr/>
        </p:nvPicPr>
        <p:blipFill>
          <a:blip r:embed="rId4" cstate="print"/>
          <a:stretch>
            <a:fillRect/>
          </a:stretch>
        </p:blipFill>
        <p:spPr>
          <a:xfrm>
            <a:off x="4981955" y="3267574"/>
            <a:ext cx="4001458" cy="571500"/>
          </a:xfrm>
          <a:prstGeom prst="rect">
            <a:avLst/>
          </a:prstGeom>
        </p:spPr>
      </p:pic>
      <p:sp>
        <p:nvSpPr>
          <p:cNvPr id="9" name="Espace réservé du numéro de diapositive 8">
            <a:extLst>
              <a:ext uri="{FF2B5EF4-FFF2-40B4-BE49-F238E27FC236}">
                <a16:creationId xmlns:a16="http://schemas.microsoft.com/office/drawing/2014/main" id="{993A7355-035C-45BD-A209-070D4D1409AC}"/>
              </a:ext>
            </a:extLst>
          </p:cNvPr>
          <p:cNvSpPr>
            <a:spLocks noGrp="1"/>
          </p:cNvSpPr>
          <p:nvPr>
            <p:ph type="sldNum" sz="quarter" idx="7"/>
          </p:nvPr>
        </p:nvSpPr>
        <p:spPr/>
        <p:txBody>
          <a:bodyPr/>
          <a:lstStyle/>
          <a:p>
            <a:fld id="{B6F15528-21DE-4FAA-801E-634DDDAF4B2B}" type="slidenum">
              <a:rPr lang="fr-FR" smtClean="0"/>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pc="50" dirty="0"/>
              <a:t>DIRECTIVE</a:t>
            </a:r>
            <a:r>
              <a:rPr spc="-75" dirty="0"/>
              <a:t> </a:t>
            </a:r>
            <a:r>
              <a:rPr spc="345" dirty="0"/>
              <a:t>&lt;%@</a:t>
            </a:r>
            <a:r>
              <a:rPr spc="-70" dirty="0"/>
              <a:t> </a:t>
            </a:r>
            <a:r>
              <a:rPr spc="50" dirty="0"/>
              <a:t>DIRECTIVE</a:t>
            </a:r>
            <a:r>
              <a:rPr spc="-70" dirty="0"/>
              <a:t> </a:t>
            </a:r>
            <a:r>
              <a:rPr spc="735" dirty="0"/>
              <a:t>…</a:t>
            </a:r>
            <a:r>
              <a:rPr spc="-70" dirty="0"/>
              <a:t> </a:t>
            </a:r>
            <a:r>
              <a:rPr spc="185" dirty="0"/>
              <a:t>%&gt;</a:t>
            </a:r>
          </a:p>
        </p:txBody>
      </p:sp>
      <p:sp>
        <p:nvSpPr>
          <p:cNvPr id="3" name="object 3"/>
          <p:cNvSpPr txBox="1"/>
          <p:nvPr/>
        </p:nvSpPr>
        <p:spPr>
          <a:xfrm>
            <a:off x="609600" y="1771269"/>
            <a:ext cx="10143490" cy="2625078"/>
          </a:xfrm>
          <a:prstGeom prst="rect">
            <a:avLst/>
          </a:prstGeom>
        </p:spPr>
        <p:txBody>
          <a:bodyPr vert="horz" wrap="square" lIns="0" tIns="100330" rIns="0" bIns="0" rtlCol="0">
            <a:spAutoFit/>
          </a:bodyPr>
          <a:lstStyle/>
          <a:p>
            <a:pPr marL="12700">
              <a:lnSpc>
                <a:spcPct val="100000"/>
              </a:lnSpc>
              <a:spcBef>
                <a:spcPts val="790"/>
              </a:spcBef>
            </a:pPr>
            <a:r>
              <a:rPr sz="2400" spc="-5" dirty="0" err="1">
                <a:solidFill>
                  <a:srgbClr val="3C3C3C"/>
                </a:solidFill>
                <a:latin typeface="Times New Roman" panose="02020603050405020304" pitchFamily="18" charset="0"/>
                <a:cs typeface="Times New Roman" panose="02020603050405020304" pitchFamily="18" charset="0"/>
              </a:rPr>
              <a:t>Fournit</a:t>
            </a:r>
            <a:r>
              <a:rPr sz="2400" spc="-4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des</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informations</a:t>
            </a:r>
            <a:r>
              <a:rPr sz="2400" spc="-5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globales</a:t>
            </a:r>
            <a:r>
              <a:rPr sz="2400" spc="-5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relatives </a:t>
            </a:r>
            <a:r>
              <a:rPr sz="2400" dirty="0">
                <a:solidFill>
                  <a:srgbClr val="3C3C3C"/>
                </a:solidFill>
                <a:latin typeface="Times New Roman" panose="02020603050405020304" pitchFamily="18" charset="0"/>
                <a:cs typeface="Times New Roman" panose="02020603050405020304" pitchFamily="18" charset="0"/>
              </a:rPr>
              <a:t>à</a:t>
            </a:r>
            <a:r>
              <a:rPr sz="2400" spc="-3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la</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page</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610"/>
              </a:spcBef>
              <a:buClr>
                <a:srgbClr val="4590B8"/>
              </a:buClr>
              <a:buSzPct val="90000"/>
              <a:buFont typeface="Cambria"/>
              <a:buChar char="◾"/>
              <a:tabLst>
                <a:tab pos="641985" algn="l"/>
                <a:tab pos="642620" algn="l"/>
              </a:tabLst>
            </a:pPr>
            <a:r>
              <a:rPr sz="2400" spc="-5" dirty="0">
                <a:solidFill>
                  <a:srgbClr val="3C3C3C"/>
                </a:solidFill>
                <a:latin typeface="Times New Roman" panose="02020603050405020304" pitchFamily="18" charset="0"/>
                <a:cs typeface="Times New Roman" panose="02020603050405020304" pitchFamily="18" charset="0"/>
              </a:rPr>
              <a:t>&lt;%@</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directive attribut="valeur"</a:t>
            </a:r>
            <a:r>
              <a:rPr sz="2400" spc="-4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%&gt;</a:t>
            </a:r>
            <a:endParaRPr sz="2400" dirty="0">
              <a:latin typeface="Times New Roman" panose="02020603050405020304" pitchFamily="18" charset="0"/>
              <a:cs typeface="Times New Roman" panose="02020603050405020304" pitchFamily="18" charset="0"/>
            </a:endParaRPr>
          </a:p>
          <a:p>
            <a:pPr marL="12700">
              <a:lnSpc>
                <a:spcPct val="100000"/>
              </a:lnSpc>
              <a:spcBef>
                <a:spcPts val="590"/>
              </a:spcBef>
            </a:pPr>
            <a:r>
              <a:rPr sz="2400" spc="-30" dirty="0">
                <a:solidFill>
                  <a:srgbClr val="3C3C3C"/>
                </a:solidFill>
                <a:latin typeface="Times New Roman" panose="02020603050405020304" pitchFamily="18" charset="0"/>
                <a:cs typeface="Times New Roman" panose="02020603050405020304" pitchFamily="18" charset="0"/>
              </a:rPr>
              <a:t>Trois</a:t>
            </a:r>
            <a:r>
              <a:rPr sz="2400" spc="-4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types</a:t>
            </a:r>
            <a:r>
              <a:rPr sz="2400" spc="-1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de</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directives:</a:t>
            </a:r>
            <a:endParaRPr sz="2400" dirty="0">
              <a:latin typeface="Times New Roman" panose="02020603050405020304" pitchFamily="18" charset="0"/>
              <a:cs typeface="Times New Roman" panose="02020603050405020304" pitchFamily="18" charset="0"/>
            </a:endParaRPr>
          </a:p>
          <a:p>
            <a:pPr marL="336550">
              <a:lnSpc>
                <a:spcPct val="100000"/>
              </a:lnSpc>
              <a:spcBef>
                <a:spcPts val="600"/>
              </a:spcBef>
              <a:buClr>
                <a:srgbClr val="4590B8"/>
              </a:buClr>
              <a:buSzPct val="90000"/>
              <a:tabLst>
                <a:tab pos="684530" algn="l"/>
                <a:tab pos="685165" algn="l"/>
              </a:tabLst>
            </a:pPr>
            <a:r>
              <a:rPr lang="fr-FR" sz="2400" b="1" spc="-5" dirty="0">
                <a:solidFill>
                  <a:srgbClr val="3C3C3C"/>
                </a:solidFill>
                <a:latin typeface="Times New Roman" panose="02020603050405020304" pitchFamily="18" charset="0"/>
                <a:cs typeface="Times New Roman" panose="02020603050405020304" pitchFamily="18" charset="0"/>
              </a:rPr>
              <a:t>1. </a:t>
            </a:r>
            <a:r>
              <a:rPr sz="2400" b="1" spc="-5" dirty="0">
                <a:solidFill>
                  <a:srgbClr val="3C3C3C"/>
                </a:solidFill>
                <a:latin typeface="Times New Roman" panose="02020603050405020304" pitchFamily="18" charset="0"/>
                <a:cs typeface="Times New Roman" panose="02020603050405020304" pitchFamily="18" charset="0"/>
              </a:rPr>
              <a:t>page</a:t>
            </a:r>
            <a:r>
              <a:rPr sz="2400" b="1" spc="-1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 modifier</a:t>
            </a:r>
            <a:r>
              <a:rPr sz="2400" spc="1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les</a:t>
            </a:r>
            <a:r>
              <a:rPr sz="2400" spc="1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données</a:t>
            </a:r>
            <a:r>
              <a:rPr sz="2400" spc="-1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de la</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page</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(import</a:t>
            </a:r>
            <a:r>
              <a:rPr sz="2400" spc="-1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de</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packages,</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spécification</a:t>
            </a:r>
            <a:r>
              <a:rPr sz="2400" spc="-10" dirty="0">
                <a:solidFill>
                  <a:srgbClr val="3C3C3C"/>
                </a:solidFill>
                <a:latin typeface="Times New Roman" panose="02020603050405020304" pitchFamily="18" charset="0"/>
                <a:cs typeface="Times New Roman" panose="02020603050405020304" pitchFamily="18" charset="0"/>
              </a:rPr>
              <a:t> d’un</a:t>
            </a:r>
            <a:r>
              <a:rPr sz="2400" spc="-5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type</a:t>
            </a:r>
            <a:r>
              <a:rPr sz="2400" spc="-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de </a:t>
            </a:r>
            <a:r>
              <a:rPr sz="2400" spc="-5" dirty="0">
                <a:solidFill>
                  <a:srgbClr val="3C3C3C"/>
                </a:solidFill>
                <a:latin typeface="Times New Roman" panose="02020603050405020304" pitchFamily="18" charset="0"/>
                <a:cs typeface="Times New Roman" panose="02020603050405020304" pitchFamily="18" charset="0"/>
              </a:rPr>
              <a:t>contenu,</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gestion</a:t>
            </a:r>
            <a:r>
              <a:rPr sz="2400" spc="-3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des </a:t>
            </a:r>
            <a:r>
              <a:rPr sz="2400" spc="-5" dirty="0">
                <a:solidFill>
                  <a:srgbClr val="3C3C3C"/>
                </a:solidFill>
                <a:latin typeface="Times New Roman" panose="02020603050405020304" pitchFamily="18" charset="0"/>
                <a:cs typeface="Times New Roman" panose="02020603050405020304" pitchFamily="18" charset="0"/>
              </a:rPr>
              <a:t>sessions)</a:t>
            </a:r>
            <a:endParaRPr sz="2400" dirty="0">
              <a:latin typeface="Times New Roman" panose="02020603050405020304" pitchFamily="18" charset="0"/>
              <a:cs typeface="Times New Roman" panose="02020603050405020304" pitchFamily="18" charset="0"/>
            </a:endParaRPr>
          </a:p>
          <a:p>
            <a:pPr marL="949960" lvl="1" indent="-308610">
              <a:lnSpc>
                <a:spcPct val="100000"/>
              </a:lnSpc>
              <a:spcBef>
                <a:spcPts val="620"/>
              </a:spcBef>
              <a:buClr>
                <a:srgbClr val="4590B8"/>
              </a:buClr>
              <a:buSzPct val="92307"/>
              <a:buFont typeface="Cambria"/>
              <a:buChar char="◾"/>
              <a:tabLst>
                <a:tab pos="949325" algn="l"/>
                <a:tab pos="950594" algn="l"/>
              </a:tabLst>
            </a:pPr>
            <a:r>
              <a:rPr sz="2400" spc="-10" dirty="0">
                <a:solidFill>
                  <a:srgbClr val="3C3C3C"/>
                </a:solidFill>
                <a:latin typeface="Times New Roman" panose="02020603050405020304" pitchFamily="18" charset="0"/>
                <a:cs typeface="Times New Roman" panose="02020603050405020304" pitchFamily="18" charset="0"/>
              </a:rPr>
              <a:t>Forme</a:t>
            </a:r>
            <a:r>
              <a:rPr sz="2400" spc="-25" dirty="0">
                <a:solidFill>
                  <a:srgbClr val="3C3C3C"/>
                </a:solidFill>
                <a:latin typeface="Times New Roman" panose="02020603050405020304" pitchFamily="18" charset="0"/>
                <a:cs typeface="Times New Roman" panose="02020603050405020304" pitchFamily="18" charset="0"/>
              </a:rPr>
              <a:t> </a:t>
            </a:r>
            <a:r>
              <a:rPr sz="2400" spc="-5" dirty="0" err="1">
                <a:solidFill>
                  <a:srgbClr val="3C3C3C"/>
                </a:solidFill>
                <a:latin typeface="Times New Roman" panose="02020603050405020304" pitchFamily="18" charset="0"/>
                <a:cs typeface="Times New Roman" panose="02020603050405020304" pitchFamily="18" charset="0"/>
              </a:rPr>
              <a:t>générale</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2B9EBD5A-EE16-4289-B6F0-F0FA4F831048}"/>
              </a:ext>
            </a:extLst>
          </p:cNvPr>
          <p:cNvSpPr txBox="1"/>
          <p:nvPr/>
        </p:nvSpPr>
        <p:spPr>
          <a:xfrm>
            <a:off x="1676400" y="4396347"/>
            <a:ext cx="9076690" cy="2210862"/>
          </a:xfrm>
          <a:prstGeom prst="rect">
            <a:avLst/>
          </a:prstGeom>
        </p:spPr>
        <p:txBody>
          <a:bodyPr vert="horz" wrap="square" lIns="0" tIns="157480" rIns="0" bIns="0" rtlCol="0">
            <a:spAutoFit/>
          </a:bodyPr>
          <a:lstStyle/>
          <a:p>
            <a:pPr marL="12700">
              <a:lnSpc>
                <a:spcPct val="100000"/>
              </a:lnSpc>
              <a:spcBef>
                <a:spcPts val="1240"/>
              </a:spcBef>
            </a:pPr>
            <a:r>
              <a:rPr sz="2000" b="1" spc="-10" dirty="0">
                <a:solidFill>
                  <a:srgbClr val="3C3C3C"/>
                </a:solidFill>
                <a:latin typeface="Calibri"/>
                <a:cs typeface="Calibri"/>
              </a:rPr>
              <a:t>isErrorPage</a:t>
            </a:r>
            <a:r>
              <a:rPr sz="2000" spc="-10" dirty="0">
                <a:solidFill>
                  <a:srgbClr val="3C3C3C"/>
                </a:solidFill>
                <a:latin typeface="Calibri"/>
                <a:cs typeface="Calibri"/>
              </a:rPr>
              <a:t>="true"</a:t>
            </a:r>
            <a:r>
              <a:rPr sz="2000" spc="-25" dirty="0">
                <a:solidFill>
                  <a:srgbClr val="3C3C3C"/>
                </a:solidFill>
                <a:latin typeface="Calibri"/>
                <a:cs typeface="Calibri"/>
              </a:rPr>
              <a:t> </a:t>
            </a:r>
            <a:r>
              <a:rPr sz="2000" spc="-5" dirty="0">
                <a:solidFill>
                  <a:srgbClr val="3C3C3C"/>
                </a:solidFill>
                <a:latin typeface="Calibri"/>
                <a:cs typeface="Calibri"/>
              </a:rPr>
              <a:t>ou</a:t>
            </a:r>
            <a:r>
              <a:rPr sz="2000" dirty="0">
                <a:solidFill>
                  <a:srgbClr val="3C3C3C"/>
                </a:solidFill>
                <a:latin typeface="Calibri"/>
                <a:cs typeface="Calibri"/>
              </a:rPr>
              <a:t> </a:t>
            </a:r>
            <a:r>
              <a:rPr sz="2000" spc="-5" dirty="0">
                <a:solidFill>
                  <a:srgbClr val="3C3C3C"/>
                </a:solidFill>
                <a:latin typeface="Calibri"/>
                <a:cs typeface="Calibri"/>
              </a:rPr>
              <a:t>"false"</a:t>
            </a:r>
            <a:endParaRPr sz="2000" dirty="0">
              <a:latin typeface="Calibri"/>
              <a:cs typeface="Calibri"/>
            </a:endParaRPr>
          </a:p>
          <a:p>
            <a:pPr marL="687705" indent="-351155">
              <a:lnSpc>
                <a:spcPct val="100000"/>
              </a:lnSpc>
              <a:spcBef>
                <a:spcPts val="1005"/>
              </a:spcBef>
              <a:buClr>
                <a:srgbClr val="4590B8"/>
              </a:buClr>
              <a:buSzPct val="90625"/>
              <a:buFont typeface="Cambria"/>
              <a:buChar char="◾"/>
              <a:tabLst>
                <a:tab pos="687705" algn="l"/>
                <a:tab pos="688340" algn="l"/>
              </a:tabLst>
            </a:pPr>
            <a:r>
              <a:rPr sz="2000" spc="-5" dirty="0">
                <a:solidFill>
                  <a:srgbClr val="3C3C3C"/>
                </a:solidFill>
                <a:latin typeface="Calibri"/>
                <a:cs typeface="Calibri"/>
              </a:rPr>
              <a:t>La</a:t>
            </a:r>
            <a:r>
              <a:rPr sz="2000" spc="-10" dirty="0">
                <a:solidFill>
                  <a:srgbClr val="3C3C3C"/>
                </a:solidFill>
                <a:latin typeface="Calibri"/>
                <a:cs typeface="Calibri"/>
              </a:rPr>
              <a:t> page</a:t>
            </a:r>
            <a:r>
              <a:rPr sz="2000" spc="-5" dirty="0">
                <a:solidFill>
                  <a:srgbClr val="3C3C3C"/>
                </a:solidFill>
                <a:latin typeface="Calibri"/>
                <a:cs typeface="Calibri"/>
              </a:rPr>
              <a:t> </a:t>
            </a:r>
            <a:r>
              <a:rPr sz="2000" spc="-10" dirty="0">
                <a:solidFill>
                  <a:srgbClr val="3C3C3C"/>
                </a:solidFill>
                <a:latin typeface="Calibri"/>
                <a:cs typeface="Calibri"/>
              </a:rPr>
              <a:t>est</a:t>
            </a:r>
            <a:r>
              <a:rPr sz="2000" spc="-5" dirty="0">
                <a:solidFill>
                  <a:srgbClr val="3C3C3C"/>
                </a:solidFill>
                <a:latin typeface="Calibri"/>
                <a:cs typeface="Calibri"/>
              </a:rPr>
              <a:t> </a:t>
            </a:r>
            <a:r>
              <a:rPr sz="2000" spc="-10" dirty="0">
                <a:solidFill>
                  <a:srgbClr val="3C3C3C"/>
                </a:solidFill>
                <a:latin typeface="Calibri"/>
                <a:cs typeface="Calibri"/>
              </a:rPr>
              <a:t>une page</a:t>
            </a:r>
            <a:r>
              <a:rPr sz="2000" spc="-5" dirty="0">
                <a:solidFill>
                  <a:srgbClr val="3C3C3C"/>
                </a:solidFill>
                <a:latin typeface="Calibri"/>
                <a:cs typeface="Calibri"/>
              </a:rPr>
              <a:t> </a:t>
            </a:r>
            <a:r>
              <a:rPr sz="2000" spc="-10" dirty="0" err="1">
                <a:solidFill>
                  <a:srgbClr val="3C3C3C"/>
                </a:solidFill>
                <a:latin typeface="Calibri"/>
                <a:cs typeface="Calibri"/>
              </a:rPr>
              <a:t>d'erreur</a:t>
            </a:r>
            <a:endParaRPr lang="fr-FR" sz="2000" spc="-10" dirty="0">
              <a:solidFill>
                <a:srgbClr val="3C3C3C"/>
              </a:solidFill>
              <a:latin typeface="Calibri"/>
              <a:cs typeface="Calibri"/>
            </a:endParaRPr>
          </a:p>
          <a:p>
            <a:pPr marL="687705" indent="-351155">
              <a:spcBef>
                <a:spcPts val="1005"/>
              </a:spcBef>
              <a:buClr>
                <a:srgbClr val="4590B8"/>
              </a:buClr>
              <a:buSzPct val="90625"/>
              <a:buFont typeface="Cambria"/>
              <a:buChar char="◾"/>
              <a:tabLst>
                <a:tab pos="687705" algn="l"/>
                <a:tab pos="688340" algn="l"/>
              </a:tabLst>
            </a:pPr>
            <a:r>
              <a:rPr lang="fr-FR" sz="2000" dirty="0">
                <a:solidFill>
                  <a:srgbClr val="3C3C3C"/>
                </a:solidFill>
                <a:latin typeface="Times New Roman" panose="02020603050405020304" pitchFamily="18" charset="0"/>
                <a:cs typeface="Times New Roman" panose="02020603050405020304" pitchFamily="18" charset="0"/>
              </a:rPr>
              <a:t>&lt;%@</a:t>
            </a:r>
            <a:r>
              <a:rPr lang="fr-FR" sz="2000" spc="-20" dirty="0">
                <a:solidFill>
                  <a:srgbClr val="3C3C3C"/>
                </a:solidFill>
                <a:latin typeface="Times New Roman" panose="02020603050405020304" pitchFamily="18" charset="0"/>
                <a:cs typeface="Times New Roman" panose="02020603050405020304" pitchFamily="18" charset="0"/>
              </a:rPr>
              <a:t> </a:t>
            </a:r>
            <a:r>
              <a:rPr lang="fr-FR" sz="2000" spc="-5" dirty="0">
                <a:solidFill>
                  <a:srgbClr val="3C3C3C"/>
                </a:solidFill>
                <a:latin typeface="Times New Roman" panose="02020603050405020304" pitchFamily="18" charset="0"/>
                <a:cs typeface="Times New Roman" panose="02020603050405020304" pitchFamily="18" charset="0"/>
              </a:rPr>
              <a:t>page</a:t>
            </a:r>
            <a:r>
              <a:rPr lang="fr-FR" sz="2000" spc="-20" dirty="0">
                <a:solidFill>
                  <a:srgbClr val="3C3C3C"/>
                </a:solidFill>
                <a:latin typeface="Times New Roman" panose="02020603050405020304" pitchFamily="18" charset="0"/>
                <a:cs typeface="Times New Roman" panose="02020603050405020304" pitchFamily="18" charset="0"/>
              </a:rPr>
              <a:t> </a:t>
            </a:r>
            <a:r>
              <a:rPr lang="fr-FR" sz="2000" dirty="0" err="1">
                <a:solidFill>
                  <a:srgbClr val="3C3C3C"/>
                </a:solidFill>
                <a:latin typeface="Times New Roman" panose="02020603050405020304" pitchFamily="18" charset="0"/>
                <a:cs typeface="Times New Roman" panose="02020603050405020304" pitchFamily="18" charset="0"/>
              </a:rPr>
              <a:t>isErrorPage</a:t>
            </a:r>
            <a:r>
              <a:rPr lang="fr-FR" sz="2000" dirty="0">
                <a:solidFill>
                  <a:srgbClr val="3C3C3C"/>
                </a:solidFill>
                <a:latin typeface="Times New Roman" panose="02020603050405020304" pitchFamily="18" charset="0"/>
                <a:cs typeface="Times New Roman" panose="02020603050405020304" pitchFamily="18" charset="0"/>
              </a:rPr>
              <a:t>="false"</a:t>
            </a:r>
            <a:r>
              <a:rPr lang="fr-FR" sz="2000" spc="-55" dirty="0">
                <a:solidFill>
                  <a:srgbClr val="3C3C3C"/>
                </a:solidFill>
                <a:latin typeface="Times New Roman" panose="02020603050405020304" pitchFamily="18" charset="0"/>
                <a:cs typeface="Times New Roman" panose="02020603050405020304" pitchFamily="18" charset="0"/>
              </a:rPr>
              <a:t> </a:t>
            </a:r>
            <a:r>
              <a:rPr lang="fr-FR" sz="2000" dirty="0">
                <a:solidFill>
                  <a:srgbClr val="3C3C3C"/>
                </a:solidFill>
                <a:latin typeface="Times New Roman" panose="02020603050405020304" pitchFamily="18" charset="0"/>
                <a:cs typeface="Times New Roman" panose="02020603050405020304" pitchFamily="18" charset="0"/>
              </a:rPr>
              <a:t>%&gt;</a:t>
            </a:r>
            <a:endParaRPr sz="2000" dirty="0">
              <a:latin typeface="Calibri"/>
              <a:cs typeface="Calibri"/>
            </a:endParaRPr>
          </a:p>
          <a:p>
            <a:pPr marL="12700">
              <a:lnSpc>
                <a:spcPct val="100000"/>
              </a:lnSpc>
              <a:spcBef>
                <a:spcPts val="1010"/>
              </a:spcBef>
            </a:pPr>
            <a:r>
              <a:rPr sz="2000" b="1" spc="-20" dirty="0">
                <a:solidFill>
                  <a:srgbClr val="3C3C3C"/>
                </a:solidFill>
                <a:latin typeface="Calibri"/>
                <a:cs typeface="Calibri"/>
              </a:rPr>
              <a:t>errorPage</a:t>
            </a:r>
            <a:r>
              <a:rPr sz="2000" spc="-20" dirty="0">
                <a:solidFill>
                  <a:srgbClr val="3C3C3C"/>
                </a:solidFill>
                <a:latin typeface="Calibri"/>
                <a:cs typeface="Calibri"/>
              </a:rPr>
              <a:t>="/error.jsp"</a:t>
            </a:r>
            <a:endParaRPr sz="2000" dirty="0">
              <a:latin typeface="Calibri"/>
              <a:cs typeface="Calibri"/>
            </a:endParaRPr>
          </a:p>
          <a:p>
            <a:pPr marL="641985" indent="-305435">
              <a:lnSpc>
                <a:spcPct val="100000"/>
              </a:lnSpc>
              <a:spcBef>
                <a:spcPts val="1005"/>
              </a:spcBef>
              <a:buClr>
                <a:srgbClr val="4590B8"/>
              </a:buClr>
              <a:buSzPct val="90625"/>
              <a:buFont typeface="Cambria"/>
              <a:buChar char="◾"/>
              <a:tabLst>
                <a:tab pos="641985" algn="l"/>
                <a:tab pos="642620" algn="l"/>
              </a:tabLst>
            </a:pPr>
            <a:r>
              <a:rPr sz="2000" spc="-15" dirty="0">
                <a:solidFill>
                  <a:srgbClr val="3C3C3C"/>
                </a:solidFill>
                <a:latin typeface="Calibri"/>
                <a:cs typeface="Calibri"/>
              </a:rPr>
              <a:t>Page </a:t>
            </a:r>
            <a:r>
              <a:rPr sz="2000" spc="-10" dirty="0">
                <a:solidFill>
                  <a:srgbClr val="3C3C3C"/>
                </a:solidFill>
                <a:latin typeface="Calibri"/>
                <a:cs typeface="Calibri"/>
              </a:rPr>
              <a:t>chargée</a:t>
            </a:r>
            <a:r>
              <a:rPr sz="2000" dirty="0">
                <a:solidFill>
                  <a:srgbClr val="3C3C3C"/>
                </a:solidFill>
                <a:latin typeface="Calibri"/>
                <a:cs typeface="Calibri"/>
              </a:rPr>
              <a:t> </a:t>
            </a:r>
            <a:r>
              <a:rPr sz="2000" spc="-5" dirty="0">
                <a:solidFill>
                  <a:srgbClr val="3C3C3C"/>
                </a:solidFill>
                <a:latin typeface="Calibri"/>
                <a:cs typeface="Calibri"/>
              </a:rPr>
              <a:t>en</a:t>
            </a:r>
            <a:r>
              <a:rPr sz="2000" spc="10" dirty="0">
                <a:solidFill>
                  <a:srgbClr val="3C3C3C"/>
                </a:solidFill>
                <a:latin typeface="Calibri"/>
                <a:cs typeface="Calibri"/>
              </a:rPr>
              <a:t> </a:t>
            </a:r>
            <a:r>
              <a:rPr sz="2000" spc="-10" dirty="0" err="1">
                <a:solidFill>
                  <a:srgbClr val="3C3C3C"/>
                </a:solidFill>
                <a:latin typeface="Calibri"/>
                <a:cs typeface="Calibri"/>
              </a:rPr>
              <a:t>cas</a:t>
            </a:r>
            <a:r>
              <a:rPr sz="2000" spc="-10" dirty="0">
                <a:solidFill>
                  <a:srgbClr val="3C3C3C"/>
                </a:solidFill>
                <a:latin typeface="Calibri"/>
                <a:cs typeface="Calibri"/>
              </a:rPr>
              <a:t> </a:t>
            </a:r>
            <a:r>
              <a:rPr sz="2000" spc="-15" dirty="0" err="1">
                <a:solidFill>
                  <a:srgbClr val="3C3C3C"/>
                </a:solidFill>
                <a:latin typeface="Calibri"/>
                <a:cs typeface="Calibri"/>
              </a:rPr>
              <a:t>d'exception</a:t>
            </a:r>
            <a:endParaRPr sz="2000" dirty="0">
              <a:latin typeface="Calibri"/>
              <a:cs typeface="Calibri"/>
            </a:endParaRPr>
          </a:p>
        </p:txBody>
      </p:sp>
      <p:sp>
        <p:nvSpPr>
          <p:cNvPr id="7" name="Espace réservé du numéro de diapositive 6">
            <a:extLst>
              <a:ext uri="{FF2B5EF4-FFF2-40B4-BE49-F238E27FC236}">
                <a16:creationId xmlns:a16="http://schemas.microsoft.com/office/drawing/2014/main" id="{624AFF34-30B6-4C19-A011-422B4360D4E5}"/>
              </a:ext>
            </a:extLst>
          </p:cNvPr>
          <p:cNvSpPr>
            <a:spLocks noGrp="1"/>
          </p:cNvSpPr>
          <p:nvPr>
            <p:ph type="sldNum" sz="quarter" idx="7"/>
          </p:nvPr>
        </p:nvSpPr>
        <p:spPr/>
        <p:txBody>
          <a:bodyPr/>
          <a:lstStyle/>
          <a:p>
            <a:fld id="{B6F15528-21DE-4FAA-801E-634DDDAF4B2B}" type="slidenum">
              <a:rPr lang="fr-FR" smtClean="0"/>
              <a:t>16</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531" y="606551"/>
            <a:ext cx="11299190" cy="1259205"/>
          </a:xfrm>
          <a:prstGeom prst="rect">
            <a:avLst/>
          </a:prstGeom>
          <a:solidFill>
            <a:srgbClr val="1A315F"/>
          </a:solidFill>
        </p:spPr>
        <p:txBody>
          <a:bodyPr vert="horz" wrap="square" lIns="0" tIns="4445" rIns="0" bIns="0" rtlCol="0">
            <a:spAutoFit/>
          </a:bodyPr>
          <a:lstStyle/>
          <a:p>
            <a:pPr>
              <a:lnSpc>
                <a:spcPct val="100000"/>
              </a:lnSpc>
              <a:spcBef>
                <a:spcPts val="35"/>
              </a:spcBef>
            </a:pPr>
            <a:endParaRPr sz="4250">
              <a:latin typeface="Times New Roman"/>
              <a:cs typeface="Times New Roman"/>
            </a:endParaRPr>
          </a:p>
          <a:p>
            <a:pPr marL="226060">
              <a:lnSpc>
                <a:spcPct val="100000"/>
              </a:lnSpc>
            </a:pPr>
            <a:r>
              <a:rPr spc="80" dirty="0"/>
              <a:t>LA</a:t>
            </a:r>
            <a:r>
              <a:rPr spc="-85" dirty="0"/>
              <a:t> </a:t>
            </a:r>
            <a:r>
              <a:rPr spc="50" dirty="0"/>
              <a:t>DIRECTIVE</a:t>
            </a:r>
            <a:r>
              <a:rPr spc="-80" dirty="0"/>
              <a:t> </a:t>
            </a:r>
            <a:r>
              <a:rPr spc="340" dirty="0"/>
              <a:t>&lt;%@</a:t>
            </a:r>
            <a:r>
              <a:rPr spc="-75" dirty="0"/>
              <a:t> </a:t>
            </a:r>
            <a:r>
              <a:rPr spc="-50" dirty="0"/>
              <a:t>PAGE</a:t>
            </a:r>
            <a:r>
              <a:rPr spc="-80" dirty="0"/>
              <a:t> </a:t>
            </a:r>
            <a:r>
              <a:rPr spc="185" dirty="0"/>
              <a:t>%&gt;</a:t>
            </a:r>
          </a:p>
        </p:txBody>
      </p:sp>
      <p:sp>
        <p:nvSpPr>
          <p:cNvPr id="3" name="object 3"/>
          <p:cNvSpPr txBox="1"/>
          <p:nvPr/>
        </p:nvSpPr>
        <p:spPr>
          <a:xfrm>
            <a:off x="609600" y="2146673"/>
            <a:ext cx="9906000" cy="2854628"/>
          </a:xfrm>
          <a:prstGeom prst="rect">
            <a:avLst/>
          </a:prstGeom>
        </p:spPr>
        <p:txBody>
          <a:bodyPr vert="horz" wrap="square" lIns="0" tIns="12700" rIns="0" bIns="0" rtlCol="0">
            <a:spAutoFit/>
          </a:bodyPr>
          <a:lstStyle/>
          <a:p>
            <a:pPr marL="603885" indent="-285750">
              <a:lnSpc>
                <a:spcPct val="100000"/>
              </a:lnSpc>
              <a:spcBef>
                <a:spcPts val="100"/>
              </a:spcBef>
              <a:buFont typeface="Wingdings" panose="05000000000000000000" pitchFamily="2" charset="2"/>
              <a:buChar char="q"/>
            </a:pPr>
            <a:r>
              <a:rPr lang="fr-FR" b="1" spc="-5" dirty="0">
                <a:solidFill>
                  <a:srgbClr val="4590B8"/>
                </a:solidFill>
                <a:latin typeface="Arial"/>
                <a:cs typeface="Arial"/>
              </a:rPr>
              <a:t>Autres formes : </a:t>
            </a:r>
            <a:r>
              <a:rPr b="1" spc="-5" dirty="0">
                <a:solidFill>
                  <a:srgbClr val="4590B8"/>
                </a:solidFill>
                <a:latin typeface="Arial"/>
                <a:cs typeface="Arial"/>
              </a:rPr>
              <a:t>&lt;%@</a:t>
            </a:r>
            <a:r>
              <a:rPr b="1" spc="-10" dirty="0">
                <a:solidFill>
                  <a:srgbClr val="4590B8"/>
                </a:solidFill>
                <a:latin typeface="Arial"/>
                <a:cs typeface="Arial"/>
              </a:rPr>
              <a:t> </a:t>
            </a:r>
            <a:r>
              <a:rPr b="1" spc="-5" dirty="0">
                <a:solidFill>
                  <a:srgbClr val="4590B8"/>
                </a:solidFill>
                <a:latin typeface="Arial"/>
                <a:cs typeface="Arial"/>
              </a:rPr>
              <a:t>page%&gt;</a:t>
            </a:r>
            <a:r>
              <a:rPr b="1" spc="10" dirty="0">
                <a:solidFill>
                  <a:srgbClr val="4590B8"/>
                </a:solidFill>
                <a:latin typeface="Arial"/>
                <a:cs typeface="Arial"/>
              </a:rPr>
              <a:t> </a:t>
            </a:r>
            <a:r>
              <a:rPr dirty="0">
                <a:solidFill>
                  <a:srgbClr val="4590B8"/>
                </a:solidFill>
                <a:latin typeface="Arial MT"/>
                <a:cs typeface="Arial MT"/>
              </a:rPr>
              <a:t>:</a:t>
            </a:r>
            <a:r>
              <a:rPr spc="-15" dirty="0">
                <a:solidFill>
                  <a:srgbClr val="4590B8"/>
                </a:solidFill>
                <a:latin typeface="Arial MT"/>
                <a:cs typeface="Arial MT"/>
              </a:rPr>
              <a:t> </a:t>
            </a:r>
            <a:r>
              <a:rPr spc="-5" dirty="0">
                <a:solidFill>
                  <a:srgbClr val="4590B8"/>
                </a:solidFill>
                <a:latin typeface="Arial MT"/>
                <a:cs typeface="Arial MT"/>
              </a:rPr>
              <a:t>propriétés</a:t>
            </a:r>
            <a:r>
              <a:rPr spc="10" dirty="0">
                <a:solidFill>
                  <a:srgbClr val="4590B8"/>
                </a:solidFill>
                <a:latin typeface="Arial MT"/>
                <a:cs typeface="Arial MT"/>
              </a:rPr>
              <a:t> </a:t>
            </a:r>
            <a:r>
              <a:rPr spc="-5" dirty="0">
                <a:solidFill>
                  <a:srgbClr val="4590B8"/>
                </a:solidFill>
                <a:latin typeface="Arial MT"/>
                <a:cs typeface="Arial MT"/>
              </a:rPr>
              <a:t>de</a:t>
            </a:r>
            <a:r>
              <a:rPr spc="-15" dirty="0">
                <a:solidFill>
                  <a:srgbClr val="4590B8"/>
                </a:solidFill>
                <a:latin typeface="Arial MT"/>
                <a:cs typeface="Arial MT"/>
              </a:rPr>
              <a:t> </a:t>
            </a:r>
            <a:r>
              <a:rPr dirty="0">
                <a:solidFill>
                  <a:srgbClr val="4590B8"/>
                </a:solidFill>
                <a:latin typeface="Arial MT"/>
                <a:cs typeface="Arial MT"/>
              </a:rPr>
              <a:t>la</a:t>
            </a:r>
            <a:r>
              <a:rPr spc="-20" dirty="0">
                <a:solidFill>
                  <a:srgbClr val="4590B8"/>
                </a:solidFill>
                <a:latin typeface="Arial MT"/>
                <a:cs typeface="Arial MT"/>
              </a:rPr>
              <a:t> </a:t>
            </a:r>
            <a:r>
              <a:rPr spc="-5" dirty="0">
                <a:solidFill>
                  <a:srgbClr val="4590B8"/>
                </a:solidFill>
                <a:latin typeface="Arial MT"/>
                <a:cs typeface="Arial MT"/>
              </a:rPr>
              <a:t>page</a:t>
            </a:r>
            <a:endParaRPr dirty="0">
              <a:latin typeface="Arial MT"/>
              <a:cs typeface="Arial MT"/>
            </a:endParaRPr>
          </a:p>
          <a:p>
            <a:pPr marL="12700">
              <a:lnSpc>
                <a:spcPct val="100000"/>
              </a:lnSpc>
              <a:spcBef>
                <a:spcPts val="1010"/>
              </a:spcBef>
            </a:pPr>
            <a:r>
              <a:rPr sz="2000" b="1" dirty="0">
                <a:solidFill>
                  <a:srgbClr val="3C3C3C"/>
                </a:solidFill>
                <a:latin typeface="Calibri"/>
                <a:cs typeface="Calibri"/>
              </a:rPr>
              <a:t>import</a:t>
            </a:r>
            <a:r>
              <a:rPr sz="2000" dirty="0">
                <a:solidFill>
                  <a:srgbClr val="3C3C3C"/>
                </a:solidFill>
                <a:latin typeface="Calibri"/>
                <a:cs typeface="Calibri"/>
              </a:rPr>
              <a:t>=</a:t>
            </a:r>
            <a:r>
              <a:rPr sz="2000" spc="-30" dirty="0">
                <a:solidFill>
                  <a:srgbClr val="3C3C3C"/>
                </a:solidFill>
                <a:latin typeface="Calibri"/>
                <a:cs typeface="Calibri"/>
              </a:rPr>
              <a:t> </a:t>
            </a:r>
            <a:r>
              <a:rPr sz="2000" spc="-10" dirty="0">
                <a:solidFill>
                  <a:srgbClr val="3C3C3C"/>
                </a:solidFill>
                <a:latin typeface="Calibri"/>
                <a:cs typeface="Calibri"/>
              </a:rPr>
              <a:t>"javax.jms.*,</a:t>
            </a:r>
            <a:r>
              <a:rPr sz="2000" spc="-30" dirty="0">
                <a:solidFill>
                  <a:srgbClr val="3C3C3C"/>
                </a:solidFill>
                <a:latin typeface="Calibri"/>
                <a:cs typeface="Calibri"/>
              </a:rPr>
              <a:t> cour.test.*"</a:t>
            </a:r>
            <a:endParaRPr sz="2000" dirty="0">
              <a:latin typeface="Calibri"/>
              <a:cs typeface="Calibri"/>
            </a:endParaRPr>
          </a:p>
          <a:p>
            <a:pPr marL="641985" indent="-305435">
              <a:lnSpc>
                <a:spcPct val="100000"/>
              </a:lnSpc>
              <a:spcBef>
                <a:spcPts val="1005"/>
              </a:spcBef>
              <a:buClr>
                <a:srgbClr val="4590B8"/>
              </a:buClr>
              <a:buSzPct val="90625"/>
              <a:buFont typeface="Cambria"/>
              <a:buChar char="◾"/>
              <a:tabLst>
                <a:tab pos="641985" algn="l"/>
                <a:tab pos="642620" algn="l"/>
              </a:tabLst>
            </a:pPr>
            <a:r>
              <a:rPr sz="2000" spc="-5" dirty="0">
                <a:solidFill>
                  <a:srgbClr val="3C3C3C"/>
                </a:solidFill>
                <a:latin typeface="Calibri"/>
                <a:cs typeface="Calibri"/>
              </a:rPr>
              <a:t>Import</a:t>
            </a:r>
            <a:r>
              <a:rPr sz="2000" dirty="0">
                <a:solidFill>
                  <a:srgbClr val="3C3C3C"/>
                </a:solidFill>
                <a:latin typeface="Calibri"/>
                <a:cs typeface="Calibri"/>
              </a:rPr>
              <a:t> </a:t>
            </a:r>
            <a:r>
              <a:rPr sz="2000" spc="-10" dirty="0">
                <a:solidFill>
                  <a:srgbClr val="3C3C3C"/>
                </a:solidFill>
                <a:latin typeface="Calibri"/>
                <a:cs typeface="Calibri"/>
              </a:rPr>
              <a:t>des</a:t>
            </a:r>
            <a:r>
              <a:rPr sz="2000" dirty="0">
                <a:solidFill>
                  <a:srgbClr val="3C3C3C"/>
                </a:solidFill>
                <a:latin typeface="Calibri"/>
                <a:cs typeface="Calibri"/>
              </a:rPr>
              <a:t> </a:t>
            </a:r>
            <a:r>
              <a:rPr sz="2000" spc="-5" dirty="0">
                <a:solidFill>
                  <a:srgbClr val="3C3C3C"/>
                </a:solidFill>
                <a:latin typeface="Calibri"/>
                <a:cs typeface="Calibri"/>
              </a:rPr>
              <a:t>types</a:t>
            </a:r>
            <a:r>
              <a:rPr sz="2000" dirty="0">
                <a:solidFill>
                  <a:srgbClr val="3C3C3C"/>
                </a:solidFill>
                <a:latin typeface="Calibri"/>
                <a:cs typeface="Calibri"/>
              </a:rPr>
              <a:t> </a:t>
            </a:r>
            <a:r>
              <a:rPr sz="2000" spc="-5" dirty="0">
                <a:solidFill>
                  <a:srgbClr val="3C3C3C"/>
                </a:solidFill>
                <a:latin typeface="Calibri"/>
                <a:cs typeface="Calibri"/>
              </a:rPr>
              <a:t>ou</a:t>
            </a:r>
            <a:r>
              <a:rPr sz="2000" dirty="0">
                <a:solidFill>
                  <a:srgbClr val="3C3C3C"/>
                </a:solidFill>
                <a:latin typeface="Calibri"/>
                <a:cs typeface="Calibri"/>
              </a:rPr>
              <a:t> </a:t>
            </a:r>
            <a:r>
              <a:rPr sz="2000" spc="-10" dirty="0">
                <a:solidFill>
                  <a:srgbClr val="3C3C3C"/>
                </a:solidFill>
                <a:latin typeface="Calibri"/>
                <a:cs typeface="Calibri"/>
              </a:rPr>
              <a:t>des packages</a:t>
            </a:r>
            <a:endParaRPr sz="2000" dirty="0">
              <a:latin typeface="Calibri"/>
              <a:cs typeface="Calibri"/>
            </a:endParaRPr>
          </a:p>
          <a:p>
            <a:pPr marL="641985" indent="-305435">
              <a:lnSpc>
                <a:spcPct val="100000"/>
              </a:lnSpc>
              <a:spcBef>
                <a:spcPts val="985"/>
              </a:spcBef>
              <a:buClr>
                <a:srgbClr val="4590B8"/>
              </a:buClr>
              <a:buSzPct val="90625"/>
              <a:buFont typeface="Cambria"/>
              <a:buChar char="◾"/>
              <a:tabLst>
                <a:tab pos="641985" algn="l"/>
                <a:tab pos="642620" algn="l"/>
              </a:tabLst>
            </a:pPr>
            <a:r>
              <a:rPr sz="2000" spc="-5" dirty="0">
                <a:solidFill>
                  <a:srgbClr val="3C3C3C"/>
                </a:solidFill>
                <a:latin typeface="Calibri"/>
                <a:cs typeface="Calibri"/>
              </a:rPr>
              <a:t>Les </a:t>
            </a:r>
            <a:r>
              <a:rPr sz="2000" spc="-10" dirty="0">
                <a:solidFill>
                  <a:srgbClr val="3C3C3C"/>
                </a:solidFill>
                <a:latin typeface="Calibri"/>
                <a:cs typeface="Calibri"/>
              </a:rPr>
              <a:t>packages</a:t>
            </a:r>
            <a:r>
              <a:rPr sz="2000" dirty="0">
                <a:solidFill>
                  <a:srgbClr val="3C3C3C"/>
                </a:solidFill>
                <a:latin typeface="Calibri"/>
                <a:cs typeface="Calibri"/>
              </a:rPr>
              <a:t>,</a:t>
            </a:r>
            <a:r>
              <a:rPr sz="2000" spc="-25" dirty="0">
                <a:solidFill>
                  <a:srgbClr val="3C3C3C"/>
                </a:solidFill>
                <a:latin typeface="Calibri"/>
                <a:cs typeface="Calibri"/>
              </a:rPr>
              <a:t> </a:t>
            </a:r>
            <a:r>
              <a:rPr sz="2000" spc="-5" dirty="0">
                <a:solidFill>
                  <a:srgbClr val="3C3C3C"/>
                </a:solidFill>
                <a:latin typeface="Calibri"/>
                <a:cs typeface="Calibri"/>
              </a:rPr>
              <a:t>servlet</a:t>
            </a:r>
            <a:r>
              <a:rPr sz="2000" spc="25" dirty="0">
                <a:solidFill>
                  <a:srgbClr val="3C3C3C"/>
                </a:solidFill>
                <a:latin typeface="Calibri"/>
                <a:cs typeface="Calibri"/>
              </a:rPr>
              <a:t> </a:t>
            </a:r>
            <a:r>
              <a:rPr sz="2000" spc="-15" dirty="0">
                <a:solidFill>
                  <a:srgbClr val="3C3C3C"/>
                </a:solidFill>
                <a:latin typeface="Calibri"/>
                <a:cs typeface="Calibri"/>
              </a:rPr>
              <a:t>et</a:t>
            </a:r>
            <a:r>
              <a:rPr sz="2000" spc="10" dirty="0">
                <a:solidFill>
                  <a:srgbClr val="3C3C3C"/>
                </a:solidFill>
                <a:latin typeface="Calibri"/>
                <a:cs typeface="Calibri"/>
              </a:rPr>
              <a:t> </a:t>
            </a:r>
            <a:r>
              <a:rPr sz="2000" spc="-5" dirty="0">
                <a:solidFill>
                  <a:srgbClr val="3C3C3C"/>
                </a:solidFill>
                <a:latin typeface="Calibri"/>
                <a:cs typeface="Calibri"/>
              </a:rPr>
              <a:t>jsp</a:t>
            </a:r>
            <a:r>
              <a:rPr sz="2000" spc="10" dirty="0">
                <a:solidFill>
                  <a:srgbClr val="3C3C3C"/>
                </a:solidFill>
                <a:latin typeface="Calibri"/>
                <a:cs typeface="Calibri"/>
              </a:rPr>
              <a:t> </a:t>
            </a:r>
            <a:r>
              <a:rPr sz="2000" spc="-10" dirty="0">
                <a:solidFill>
                  <a:srgbClr val="3C3C3C"/>
                </a:solidFill>
                <a:latin typeface="Calibri"/>
                <a:cs typeface="Calibri"/>
              </a:rPr>
              <a:t>sont </a:t>
            </a:r>
            <a:r>
              <a:rPr sz="2000" spc="-5" dirty="0" err="1">
                <a:solidFill>
                  <a:srgbClr val="3C3C3C"/>
                </a:solidFill>
                <a:latin typeface="Calibri"/>
                <a:cs typeface="Calibri"/>
              </a:rPr>
              <a:t>importés</a:t>
            </a:r>
            <a:r>
              <a:rPr sz="2000" spc="5" dirty="0">
                <a:solidFill>
                  <a:srgbClr val="3C3C3C"/>
                </a:solidFill>
                <a:latin typeface="Calibri"/>
                <a:cs typeface="Calibri"/>
              </a:rPr>
              <a:t> </a:t>
            </a:r>
            <a:r>
              <a:rPr sz="2000" spc="-10" dirty="0">
                <a:solidFill>
                  <a:srgbClr val="3C3C3C"/>
                </a:solidFill>
                <a:latin typeface="Calibri"/>
                <a:cs typeface="Calibri"/>
              </a:rPr>
              <a:t>par</a:t>
            </a:r>
            <a:r>
              <a:rPr lang="fr-FR" sz="2000" spc="-10" dirty="0">
                <a:solidFill>
                  <a:srgbClr val="3C3C3C"/>
                </a:solidFill>
                <a:latin typeface="Calibri"/>
                <a:cs typeface="Calibri"/>
              </a:rPr>
              <a:t> </a:t>
            </a:r>
            <a:r>
              <a:rPr lang="fr-FR" sz="2000" spc="-15" dirty="0">
                <a:solidFill>
                  <a:srgbClr val="3C3C3C"/>
                </a:solidFill>
                <a:latin typeface="Calibri"/>
                <a:cs typeface="Calibri"/>
              </a:rPr>
              <a:t>D</a:t>
            </a:r>
            <a:r>
              <a:rPr sz="2000" spc="-15" dirty="0" err="1">
                <a:solidFill>
                  <a:srgbClr val="3C3C3C"/>
                </a:solidFill>
                <a:latin typeface="Calibri"/>
                <a:cs typeface="Calibri"/>
              </a:rPr>
              <a:t>éfaut</a:t>
            </a:r>
            <a:endParaRPr lang="fr-FR" sz="2000" dirty="0">
              <a:solidFill>
                <a:srgbClr val="3C3C3C"/>
              </a:solidFill>
              <a:latin typeface="Calibri"/>
              <a:cs typeface="Calibri"/>
            </a:endParaRPr>
          </a:p>
          <a:p>
            <a:pPr marL="1254760" lvl="2" indent="-235585">
              <a:spcBef>
                <a:spcPts val="610"/>
              </a:spcBef>
              <a:buClr>
                <a:srgbClr val="4590B8"/>
              </a:buClr>
              <a:buSzPct val="90909"/>
              <a:buFont typeface="Cambria"/>
              <a:buChar char="◾"/>
              <a:tabLst>
                <a:tab pos="1254760" algn="l"/>
                <a:tab pos="1255395" algn="l"/>
              </a:tabLst>
            </a:pPr>
            <a:r>
              <a:rPr lang="fr-FR" sz="2000" dirty="0">
                <a:solidFill>
                  <a:srgbClr val="3C3C3C"/>
                </a:solidFill>
                <a:latin typeface="Calibri"/>
                <a:cs typeface="Calibri"/>
              </a:rPr>
              <a:t>&lt;%@ page import="java.io.*, </a:t>
            </a:r>
            <a:r>
              <a:rPr lang="fr-FR" sz="2000" dirty="0" err="1">
                <a:solidFill>
                  <a:srgbClr val="3C3C3C"/>
                </a:solidFill>
                <a:latin typeface="Calibri"/>
                <a:cs typeface="Calibri"/>
              </a:rPr>
              <a:t>java.sql</a:t>
            </a:r>
            <a:r>
              <a:rPr lang="fr-FR" sz="2000" dirty="0">
                <a:solidFill>
                  <a:srgbClr val="3C3C3C"/>
                </a:solidFill>
                <a:latin typeface="Calibri"/>
                <a:cs typeface="Calibri"/>
              </a:rPr>
              <a:t>.*"&gt;</a:t>
            </a:r>
            <a:endParaRPr sz="2000" dirty="0">
              <a:latin typeface="Calibri"/>
              <a:cs typeface="Calibri"/>
            </a:endParaRPr>
          </a:p>
          <a:p>
            <a:pPr marL="12700">
              <a:lnSpc>
                <a:spcPct val="100000"/>
              </a:lnSpc>
              <a:spcBef>
                <a:spcPts val="1015"/>
              </a:spcBef>
            </a:pPr>
            <a:r>
              <a:rPr sz="2000" b="1" spc="-5" dirty="0">
                <a:solidFill>
                  <a:srgbClr val="3C3C3C"/>
                </a:solidFill>
                <a:latin typeface="Calibri"/>
                <a:cs typeface="Calibri"/>
              </a:rPr>
              <a:t>session</a:t>
            </a:r>
            <a:r>
              <a:rPr sz="2000" spc="-5" dirty="0">
                <a:solidFill>
                  <a:srgbClr val="3C3C3C"/>
                </a:solidFill>
                <a:latin typeface="Calibri"/>
                <a:cs typeface="Calibri"/>
              </a:rPr>
              <a:t>="true"</a:t>
            </a:r>
            <a:r>
              <a:rPr sz="2000" spc="-30" dirty="0">
                <a:solidFill>
                  <a:srgbClr val="3C3C3C"/>
                </a:solidFill>
                <a:latin typeface="Calibri"/>
                <a:cs typeface="Calibri"/>
              </a:rPr>
              <a:t> </a:t>
            </a:r>
            <a:r>
              <a:rPr sz="2000" spc="-5" dirty="0">
                <a:solidFill>
                  <a:srgbClr val="3C3C3C"/>
                </a:solidFill>
                <a:latin typeface="Calibri"/>
                <a:cs typeface="Calibri"/>
              </a:rPr>
              <a:t>ou</a:t>
            </a:r>
            <a:r>
              <a:rPr sz="2000" spc="10" dirty="0">
                <a:solidFill>
                  <a:srgbClr val="3C3C3C"/>
                </a:solidFill>
                <a:latin typeface="Calibri"/>
                <a:cs typeface="Calibri"/>
              </a:rPr>
              <a:t> </a:t>
            </a:r>
            <a:r>
              <a:rPr sz="2000" spc="-5" dirty="0">
                <a:solidFill>
                  <a:srgbClr val="3C3C3C"/>
                </a:solidFill>
                <a:latin typeface="Calibri"/>
                <a:cs typeface="Calibri"/>
              </a:rPr>
              <a:t>"false"</a:t>
            </a:r>
            <a:r>
              <a:rPr sz="2000" spc="5" dirty="0">
                <a:solidFill>
                  <a:srgbClr val="3C3C3C"/>
                </a:solidFill>
                <a:latin typeface="Calibri"/>
                <a:cs typeface="Calibri"/>
              </a:rPr>
              <a:t> </a:t>
            </a:r>
            <a:r>
              <a:rPr sz="2000" spc="-10" dirty="0">
                <a:solidFill>
                  <a:srgbClr val="3C3C3C"/>
                </a:solidFill>
                <a:latin typeface="Calibri"/>
                <a:cs typeface="Calibri"/>
              </a:rPr>
              <a:t>(défaut</a:t>
            </a:r>
            <a:r>
              <a:rPr sz="2000" spc="10" dirty="0">
                <a:solidFill>
                  <a:srgbClr val="3C3C3C"/>
                </a:solidFill>
                <a:latin typeface="Calibri"/>
                <a:cs typeface="Calibri"/>
              </a:rPr>
              <a:t> </a:t>
            </a:r>
            <a:r>
              <a:rPr sz="2000" dirty="0">
                <a:solidFill>
                  <a:srgbClr val="3C3C3C"/>
                </a:solidFill>
                <a:latin typeface="Calibri"/>
                <a:cs typeface="Calibri"/>
              </a:rPr>
              <a:t>:</a:t>
            </a:r>
            <a:r>
              <a:rPr sz="2000" spc="10" dirty="0">
                <a:solidFill>
                  <a:srgbClr val="3C3C3C"/>
                </a:solidFill>
                <a:latin typeface="Calibri"/>
                <a:cs typeface="Calibri"/>
              </a:rPr>
              <a:t> </a:t>
            </a:r>
            <a:r>
              <a:rPr sz="2000" spc="-5" dirty="0">
                <a:solidFill>
                  <a:srgbClr val="3C3C3C"/>
                </a:solidFill>
                <a:latin typeface="Calibri"/>
                <a:cs typeface="Calibri"/>
              </a:rPr>
              <a:t>true)</a:t>
            </a:r>
            <a:endParaRPr sz="2000" dirty="0">
              <a:latin typeface="Calibri"/>
              <a:cs typeface="Calibri"/>
            </a:endParaRPr>
          </a:p>
          <a:p>
            <a:pPr marL="641985" indent="-305435">
              <a:lnSpc>
                <a:spcPct val="100000"/>
              </a:lnSpc>
              <a:spcBef>
                <a:spcPts val="1015"/>
              </a:spcBef>
              <a:buClr>
                <a:srgbClr val="4590B8"/>
              </a:buClr>
              <a:buSzPct val="90625"/>
              <a:buFont typeface="Cambria"/>
              <a:buChar char="◾"/>
              <a:tabLst>
                <a:tab pos="641985" algn="l"/>
                <a:tab pos="642620" algn="l"/>
              </a:tabLst>
            </a:pPr>
            <a:r>
              <a:rPr sz="2000" spc="-5" dirty="0">
                <a:solidFill>
                  <a:srgbClr val="3C3C3C"/>
                </a:solidFill>
                <a:latin typeface="Calibri"/>
                <a:cs typeface="Calibri"/>
              </a:rPr>
              <a:t>La</a:t>
            </a:r>
            <a:r>
              <a:rPr sz="2000" spc="-10" dirty="0">
                <a:solidFill>
                  <a:srgbClr val="3C3C3C"/>
                </a:solidFill>
                <a:latin typeface="Calibri"/>
                <a:cs typeface="Calibri"/>
              </a:rPr>
              <a:t> page</a:t>
            </a:r>
            <a:r>
              <a:rPr sz="2000" spc="-5" dirty="0">
                <a:solidFill>
                  <a:srgbClr val="3C3C3C"/>
                </a:solidFill>
                <a:latin typeface="Calibri"/>
                <a:cs typeface="Calibri"/>
              </a:rPr>
              <a:t> participe</a:t>
            </a:r>
            <a:r>
              <a:rPr sz="2000" spc="-20" dirty="0">
                <a:solidFill>
                  <a:srgbClr val="3C3C3C"/>
                </a:solidFill>
                <a:latin typeface="Calibri"/>
                <a:cs typeface="Calibri"/>
              </a:rPr>
              <a:t> </a:t>
            </a:r>
            <a:r>
              <a:rPr sz="2000" spc="-5" dirty="0">
                <a:solidFill>
                  <a:srgbClr val="3C3C3C"/>
                </a:solidFill>
                <a:latin typeface="Calibri"/>
                <a:cs typeface="Calibri"/>
              </a:rPr>
              <a:t>à</a:t>
            </a:r>
            <a:r>
              <a:rPr sz="2000" spc="-10" dirty="0">
                <a:solidFill>
                  <a:srgbClr val="3C3C3C"/>
                </a:solidFill>
                <a:latin typeface="Calibri"/>
                <a:cs typeface="Calibri"/>
              </a:rPr>
              <a:t> </a:t>
            </a:r>
            <a:r>
              <a:rPr sz="2000" spc="-5" dirty="0">
                <a:solidFill>
                  <a:srgbClr val="3C3C3C"/>
                </a:solidFill>
                <a:latin typeface="Calibri"/>
                <a:cs typeface="Calibri"/>
              </a:rPr>
              <a:t>une</a:t>
            </a:r>
            <a:r>
              <a:rPr sz="2000" spc="-10" dirty="0">
                <a:solidFill>
                  <a:srgbClr val="3C3C3C"/>
                </a:solidFill>
                <a:latin typeface="Calibri"/>
                <a:cs typeface="Calibri"/>
              </a:rPr>
              <a:t> session</a:t>
            </a:r>
            <a:endParaRPr sz="2000" dirty="0">
              <a:latin typeface="Calibri"/>
              <a:cs typeface="Calibri"/>
            </a:endParaRPr>
          </a:p>
        </p:txBody>
      </p:sp>
      <p:sp>
        <p:nvSpPr>
          <p:cNvPr id="5" name="Rectangle 4">
            <a:extLst>
              <a:ext uri="{FF2B5EF4-FFF2-40B4-BE49-F238E27FC236}">
                <a16:creationId xmlns:a16="http://schemas.microsoft.com/office/drawing/2014/main" id="{54A87D24-EB49-4321-AFE9-CD732E7B0166}"/>
              </a:ext>
            </a:extLst>
          </p:cNvPr>
          <p:cNvSpPr/>
          <p:nvPr/>
        </p:nvSpPr>
        <p:spPr>
          <a:xfrm>
            <a:off x="446531" y="4893877"/>
            <a:ext cx="7935469" cy="1579920"/>
          </a:xfrm>
          <a:prstGeom prst="rect">
            <a:avLst/>
          </a:prstGeom>
        </p:spPr>
        <p:txBody>
          <a:bodyPr wrap="square">
            <a:spAutoFit/>
          </a:bodyPr>
          <a:lstStyle/>
          <a:p>
            <a:pPr>
              <a:lnSpc>
                <a:spcPct val="100000"/>
              </a:lnSpc>
              <a:spcBef>
                <a:spcPts val="10"/>
              </a:spcBef>
              <a:buClr>
                <a:srgbClr val="4590B8"/>
              </a:buClr>
            </a:pPr>
            <a:endParaRPr lang="fr-FR" sz="2000" dirty="0">
              <a:cs typeface="Calibri"/>
            </a:endParaRPr>
          </a:p>
          <a:p>
            <a:pPr marL="12700">
              <a:lnSpc>
                <a:spcPct val="100000"/>
              </a:lnSpc>
            </a:pPr>
            <a:r>
              <a:rPr lang="fr-FR" sz="2000" b="1" spc="-10" dirty="0" err="1">
                <a:solidFill>
                  <a:srgbClr val="3C3C3C"/>
                </a:solidFill>
                <a:cs typeface="Calibri"/>
              </a:rPr>
              <a:t>contentType</a:t>
            </a:r>
            <a:r>
              <a:rPr lang="fr-FR" sz="2000" spc="-10" dirty="0">
                <a:solidFill>
                  <a:srgbClr val="3C3C3C"/>
                </a:solidFill>
                <a:cs typeface="Calibri"/>
              </a:rPr>
              <a:t>="</a:t>
            </a:r>
            <a:r>
              <a:rPr lang="fr-FR" sz="2000" spc="-10" dirty="0" err="1">
                <a:solidFill>
                  <a:srgbClr val="3C3C3C"/>
                </a:solidFill>
                <a:cs typeface="Calibri"/>
              </a:rPr>
              <a:t>text</a:t>
            </a:r>
            <a:r>
              <a:rPr lang="fr-FR" sz="2000" spc="-10" dirty="0">
                <a:solidFill>
                  <a:srgbClr val="3C3C3C"/>
                </a:solidFill>
                <a:cs typeface="Calibri"/>
              </a:rPr>
              <a:t>/</a:t>
            </a:r>
            <a:r>
              <a:rPr lang="fr-FR" sz="2000" spc="-10" dirty="0" err="1">
                <a:solidFill>
                  <a:srgbClr val="3C3C3C"/>
                </a:solidFill>
                <a:cs typeface="Calibri"/>
              </a:rPr>
              <a:t>html;charset</a:t>
            </a:r>
            <a:r>
              <a:rPr lang="fr-FR" sz="2000" spc="-10" dirty="0">
                <a:solidFill>
                  <a:srgbClr val="3C3C3C"/>
                </a:solidFill>
                <a:cs typeface="Calibri"/>
              </a:rPr>
              <a:t>=UTF-8"</a:t>
            </a:r>
            <a:endParaRPr lang="fr-FR" sz="2000" dirty="0">
              <a:cs typeface="Calibri"/>
            </a:endParaRPr>
          </a:p>
          <a:p>
            <a:pPr marL="641985" indent="-305435">
              <a:lnSpc>
                <a:spcPct val="100000"/>
              </a:lnSpc>
              <a:spcBef>
                <a:spcPts val="1005"/>
              </a:spcBef>
              <a:buClr>
                <a:srgbClr val="4590B8"/>
              </a:buClr>
              <a:buSzPct val="90625"/>
              <a:buFont typeface="Cambria"/>
              <a:buChar char="◾"/>
              <a:tabLst>
                <a:tab pos="641985" algn="l"/>
                <a:tab pos="642620" algn="l"/>
              </a:tabLst>
            </a:pPr>
            <a:r>
              <a:rPr lang="fr-FR" sz="2000" spc="-20" dirty="0">
                <a:solidFill>
                  <a:srgbClr val="3C3C3C"/>
                </a:solidFill>
                <a:cs typeface="Calibri"/>
              </a:rPr>
              <a:t>Type</a:t>
            </a:r>
            <a:r>
              <a:rPr lang="fr-FR" sz="2000" dirty="0">
                <a:solidFill>
                  <a:srgbClr val="3C3C3C"/>
                </a:solidFill>
                <a:cs typeface="Calibri"/>
              </a:rPr>
              <a:t> </a:t>
            </a:r>
            <a:r>
              <a:rPr lang="fr-FR" sz="2000" spc="-5" dirty="0">
                <a:solidFill>
                  <a:srgbClr val="3C3C3C"/>
                </a:solidFill>
                <a:cs typeface="Calibri"/>
              </a:rPr>
              <a:t>du</a:t>
            </a:r>
            <a:r>
              <a:rPr lang="fr-FR" sz="2000" spc="-15" dirty="0">
                <a:solidFill>
                  <a:srgbClr val="3C3C3C"/>
                </a:solidFill>
                <a:cs typeface="Calibri"/>
              </a:rPr>
              <a:t> </a:t>
            </a:r>
            <a:r>
              <a:rPr lang="fr-FR" sz="2000" spc="-10" dirty="0">
                <a:solidFill>
                  <a:srgbClr val="3C3C3C"/>
                </a:solidFill>
                <a:cs typeface="Calibri"/>
              </a:rPr>
              <a:t>contenu</a:t>
            </a:r>
            <a:r>
              <a:rPr lang="fr-FR" sz="2000" spc="5" dirty="0">
                <a:solidFill>
                  <a:srgbClr val="3C3C3C"/>
                </a:solidFill>
                <a:cs typeface="Calibri"/>
              </a:rPr>
              <a:t> </a:t>
            </a:r>
            <a:r>
              <a:rPr lang="fr-FR" sz="2000" spc="-5" dirty="0">
                <a:solidFill>
                  <a:srgbClr val="3C3C3C"/>
                </a:solidFill>
                <a:cs typeface="Calibri"/>
              </a:rPr>
              <a:t>de la</a:t>
            </a:r>
            <a:r>
              <a:rPr lang="fr-FR" sz="2000" spc="-15" dirty="0">
                <a:solidFill>
                  <a:srgbClr val="3C3C3C"/>
                </a:solidFill>
                <a:cs typeface="Calibri"/>
              </a:rPr>
              <a:t> </a:t>
            </a:r>
            <a:r>
              <a:rPr lang="fr-FR" sz="2000" spc="-10" dirty="0">
                <a:solidFill>
                  <a:srgbClr val="3C3C3C"/>
                </a:solidFill>
                <a:cs typeface="Calibri"/>
              </a:rPr>
              <a:t>page</a:t>
            </a:r>
            <a:r>
              <a:rPr lang="fr-FR" sz="2000" dirty="0">
                <a:solidFill>
                  <a:srgbClr val="3C3C3C"/>
                </a:solidFill>
                <a:cs typeface="Calibri"/>
              </a:rPr>
              <a:t> </a:t>
            </a:r>
            <a:r>
              <a:rPr lang="fr-FR" sz="2000" spc="-15" dirty="0">
                <a:solidFill>
                  <a:srgbClr val="3C3C3C"/>
                </a:solidFill>
                <a:cs typeface="Calibri"/>
              </a:rPr>
              <a:t>et</a:t>
            </a:r>
            <a:r>
              <a:rPr lang="fr-FR" sz="2000" spc="10" dirty="0">
                <a:solidFill>
                  <a:srgbClr val="3C3C3C"/>
                </a:solidFill>
                <a:cs typeface="Calibri"/>
              </a:rPr>
              <a:t> </a:t>
            </a:r>
            <a:r>
              <a:rPr lang="fr-FR" sz="2000" spc="-5" dirty="0">
                <a:solidFill>
                  <a:srgbClr val="3C3C3C"/>
                </a:solidFill>
                <a:cs typeface="Calibri"/>
              </a:rPr>
              <a:t>jeu</a:t>
            </a:r>
            <a:r>
              <a:rPr lang="fr-FR" sz="2000" dirty="0">
                <a:solidFill>
                  <a:srgbClr val="3C3C3C"/>
                </a:solidFill>
                <a:cs typeface="Calibri"/>
              </a:rPr>
              <a:t> </a:t>
            </a:r>
            <a:r>
              <a:rPr lang="fr-FR" sz="2000" spc="-5" dirty="0">
                <a:solidFill>
                  <a:srgbClr val="3C3C3C"/>
                </a:solidFill>
                <a:cs typeface="Calibri"/>
              </a:rPr>
              <a:t>de</a:t>
            </a:r>
            <a:r>
              <a:rPr lang="fr-FR" sz="2000" spc="5" dirty="0">
                <a:solidFill>
                  <a:srgbClr val="3C3C3C"/>
                </a:solidFill>
                <a:cs typeface="Calibri"/>
              </a:rPr>
              <a:t> </a:t>
            </a:r>
            <a:r>
              <a:rPr lang="fr-FR" sz="2000" spc="-15" dirty="0">
                <a:solidFill>
                  <a:srgbClr val="3C3C3C"/>
                </a:solidFill>
                <a:cs typeface="Calibri"/>
              </a:rPr>
              <a:t>caractères</a:t>
            </a:r>
          </a:p>
          <a:p>
            <a:pPr marL="641985" indent="-305435">
              <a:spcBef>
                <a:spcPts val="1005"/>
              </a:spcBef>
              <a:buClr>
                <a:srgbClr val="4590B8"/>
              </a:buClr>
              <a:buSzPct val="90625"/>
              <a:buFont typeface="Cambria"/>
              <a:buChar char="◾"/>
              <a:tabLst>
                <a:tab pos="641985" algn="l"/>
                <a:tab pos="642620" algn="l"/>
              </a:tabLst>
            </a:pPr>
            <a:r>
              <a:rPr lang="fr-FR" sz="2000" dirty="0">
                <a:solidFill>
                  <a:srgbClr val="3C3C3C"/>
                </a:solidFill>
                <a:latin typeface="Times New Roman" panose="02020603050405020304" pitchFamily="18" charset="0"/>
                <a:cs typeface="Times New Roman" panose="02020603050405020304" pitchFamily="18" charset="0"/>
              </a:rPr>
              <a:t>&lt;%@</a:t>
            </a:r>
            <a:r>
              <a:rPr lang="fr-FR" sz="2000" spc="-5" dirty="0">
                <a:solidFill>
                  <a:srgbClr val="3C3C3C"/>
                </a:solidFill>
                <a:latin typeface="Times New Roman" panose="02020603050405020304" pitchFamily="18" charset="0"/>
                <a:cs typeface="Times New Roman" panose="02020603050405020304" pitchFamily="18" charset="0"/>
              </a:rPr>
              <a:t> page </a:t>
            </a:r>
            <a:r>
              <a:rPr lang="fr-FR" sz="2000" spc="-5" dirty="0" err="1">
                <a:solidFill>
                  <a:srgbClr val="3C3C3C"/>
                </a:solidFill>
                <a:latin typeface="Times New Roman" panose="02020603050405020304" pitchFamily="18" charset="0"/>
                <a:cs typeface="Times New Roman" panose="02020603050405020304" pitchFamily="18" charset="0"/>
              </a:rPr>
              <a:t>contentType</a:t>
            </a:r>
            <a:r>
              <a:rPr lang="fr-FR" sz="2000" spc="-5" dirty="0">
                <a:solidFill>
                  <a:srgbClr val="3C3C3C"/>
                </a:solidFill>
                <a:latin typeface="Times New Roman" panose="02020603050405020304" pitchFamily="18" charset="0"/>
                <a:cs typeface="Times New Roman" panose="02020603050405020304" pitchFamily="18" charset="0"/>
              </a:rPr>
              <a:t>="</a:t>
            </a:r>
            <a:r>
              <a:rPr lang="fr-FR" sz="2000" spc="-5" dirty="0" err="1">
                <a:solidFill>
                  <a:srgbClr val="3C3C3C"/>
                </a:solidFill>
                <a:latin typeface="Times New Roman" panose="02020603050405020304" pitchFamily="18" charset="0"/>
                <a:cs typeface="Times New Roman" panose="02020603050405020304" pitchFamily="18" charset="0"/>
              </a:rPr>
              <a:t>text</a:t>
            </a:r>
            <a:r>
              <a:rPr lang="fr-FR" sz="2000" spc="-5" dirty="0">
                <a:solidFill>
                  <a:srgbClr val="3C3C3C"/>
                </a:solidFill>
                <a:latin typeface="Times New Roman" panose="02020603050405020304" pitchFamily="18" charset="0"/>
                <a:cs typeface="Times New Roman" panose="02020603050405020304" pitchFamily="18" charset="0"/>
              </a:rPr>
              <a:t>/html"</a:t>
            </a:r>
            <a:r>
              <a:rPr lang="fr-FR" sz="2000" spc="-45" dirty="0">
                <a:solidFill>
                  <a:srgbClr val="3C3C3C"/>
                </a:solidFill>
                <a:latin typeface="Times New Roman" panose="02020603050405020304" pitchFamily="18" charset="0"/>
                <a:cs typeface="Times New Roman" panose="02020603050405020304" pitchFamily="18" charset="0"/>
              </a:rPr>
              <a:t> </a:t>
            </a:r>
            <a:r>
              <a:rPr lang="fr-FR" sz="2000" dirty="0">
                <a:solidFill>
                  <a:srgbClr val="3C3C3C"/>
                </a:solidFill>
                <a:latin typeface="Times New Roman" panose="02020603050405020304" pitchFamily="18" charset="0"/>
                <a:cs typeface="Times New Roman" panose="02020603050405020304" pitchFamily="18" charset="0"/>
              </a:rPr>
              <a:t>%&gt;</a:t>
            </a:r>
            <a:endParaRPr lang="fr-FR" sz="2000" dirty="0">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90BB6F44-D124-4640-86BA-C8EC281C3D60}"/>
              </a:ext>
            </a:extLst>
          </p:cNvPr>
          <p:cNvSpPr>
            <a:spLocks noGrp="1"/>
          </p:cNvSpPr>
          <p:nvPr>
            <p:ph type="sldNum" sz="quarter" idx="7"/>
          </p:nvPr>
        </p:nvSpPr>
        <p:spPr/>
        <p:txBody>
          <a:bodyPr/>
          <a:lstStyle/>
          <a:p>
            <a:fld id="{B6F15528-21DE-4FAA-801E-634DDDAF4B2B}" type="slidenum">
              <a:rPr lang="fr-FR" smtClean="0"/>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pc="80" dirty="0"/>
              <a:t>LA</a:t>
            </a:r>
            <a:r>
              <a:rPr spc="-80" dirty="0"/>
              <a:t> </a:t>
            </a:r>
            <a:r>
              <a:rPr spc="50" dirty="0"/>
              <a:t>DIRECTIVE</a:t>
            </a:r>
            <a:r>
              <a:rPr spc="-75" dirty="0"/>
              <a:t> </a:t>
            </a:r>
            <a:r>
              <a:rPr spc="145" dirty="0"/>
              <a:t>INCLUDE</a:t>
            </a:r>
            <a:r>
              <a:rPr spc="-45" dirty="0"/>
              <a:t> </a:t>
            </a:r>
            <a:r>
              <a:rPr spc="345" dirty="0"/>
              <a:t>&lt;%@</a:t>
            </a:r>
            <a:r>
              <a:rPr spc="-75" dirty="0"/>
              <a:t> </a:t>
            </a:r>
            <a:r>
              <a:rPr spc="145" dirty="0"/>
              <a:t>INCLUDE</a:t>
            </a:r>
            <a:r>
              <a:rPr spc="-45" dirty="0"/>
              <a:t> </a:t>
            </a:r>
            <a:r>
              <a:rPr spc="180" dirty="0"/>
              <a:t>%&gt;</a:t>
            </a:r>
          </a:p>
        </p:txBody>
      </p:sp>
      <p:sp>
        <p:nvSpPr>
          <p:cNvPr id="3" name="object 3"/>
          <p:cNvSpPr txBox="1"/>
          <p:nvPr/>
        </p:nvSpPr>
        <p:spPr>
          <a:xfrm>
            <a:off x="685800" y="2286000"/>
            <a:ext cx="10972800" cy="3052118"/>
          </a:xfrm>
          <a:prstGeom prst="rect">
            <a:avLst/>
          </a:prstGeom>
        </p:spPr>
        <p:txBody>
          <a:bodyPr vert="horz" wrap="square" lIns="0" tIns="157480" rIns="0" bIns="0" rtlCol="0">
            <a:spAutoFit/>
          </a:bodyPr>
          <a:lstStyle/>
          <a:p>
            <a:pPr marL="684530" indent="-347980">
              <a:lnSpc>
                <a:spcPct val="100000"/>
              </a:lnSpc>
              <a:spcBef>
                <a:spcPts val="580"/>
              </a:spcBef>
              <a:buClr>
                <a:srgbClr val="4590B8"/>
              </a:buClr>
              <a:buSzPct val="90000"/>
              <a:buFont typeface="Cambria"/>
              <a:buChar char="◾"/>
              <a:tabLst>
                <a:tab pos="684530" algn="l"/>
                <a:tab pos="685165" algn="l"/>
              </a:tabLst>
            </a:pPr>
            <a:r>
              <a:rPr lang="fr-FR" sz="2400" b="1" dirty="0">
                <a:solidFill>
                  <a:srgbClr val="3C3C3C"/>
                </a:solidFill>
                <a:latin typeface="Times New Roman" panose="02020603050405020304" pitchFamily="18" charset="0"/>
                <a:cs typeface="Times New Roman" panose="02020603050405020304" pitchFamily="18" charset="0"/>
              </a:rPr>
              <a:t>2. </a:t>
            </a:r>
            <a:r>
              <a:rPr lang="fr-FR" sz="2400" b="1" dirty="0" err="1">
                <a:solidFill>
                  <a:srgbClr val="3C3C3C"/>
                </a:solidFill>
                <a:latin typeface="Times New Roman" panose="02020603050405020304" pitchFamily="18" charset="0"/>
                <a:cs typeface="Times New Roman" panose="02020603050405020304" pitchFamily="18" charset="0"/>
              </a:rPr>
              <a:t>include</a:t>
            </a:r>
            <a:r>
              <a:rPr lang="fr-FR" sz="2400" b="1" spc="-45"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a:t>
            </a:r>
            <a:r>
              <a:rPr lang="fr-FR" sz="2400" spc="-5" dirty="0">
                <a:solidFill>
                  <a:srgbClr val="3C3C3C"/>
                </a:solidFill>
                <a:latin typeface="Times New Roman" panose="02020603050405020304" pitchFamily="18" charset="0"/>
                <a:cs typeface="Times New Roman" panose="02020603050405020304" pitchFamily="18" charset="0"/>
              </a:rPr>
              <a:t> inclure</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des</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fichiers</a:t>
            </a:r>
            <a:r>
              <a:rPr lang="fr-FR" sz="2400"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ou</a:t>
            </a:r>
            <a:r>
              <a:rPr lang="fr-FR" sz="2400"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autres</a:t>
            </a:r>
            <a:r>
              <a:rPr lang="fr-FR" sz="2400" spc="-2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servlets/JSP</a:t>
            </a:r>
            <a:endParaRPr lang="fr-FR" sz="2400" dirty="0">
              <a:latin typeface="Times New Roman" panose="02020603050405020304" pitchFamily="18" charset="0"/>
              <a:cs typeface="Times New Roman" panose="02020603050405020304" pitchFamily="18" charset="0"/>
            </a:endParaRPr>
          </a:p>
          <a:p>
            <a:pPr marL="911860" lvl="1" indent="-270510">
              <a:lnSpc>
                <a:spcPct val="100000"/>
              </a:lnSpc>
              <a:spcBef>
                <a:spcPts val="615"/>
              </a:spcBef>
              <a:buClr>
                <a:srgbClr val="4590B8"/>
              </a:buClr>
              <a:buSzPct val="92307"/>
              <a:buFont typeface="Cambria"/>
              <a:buChar char="◾"/>
              <a:tabLst>
                <a:tab pos="911225" algn="l"/>
                <a:tab pos="912494" algn="l"/>
              </a:tabLst>
            </a:pPr>
            <a:r>
              <a:rPr lang="fr-FR" sz="2400" spc="-10" dirty="0">
                <a:solidFill>
                  <a:srgbClr val="3C3C3C"/>
                </a:solidFill>
                <a:latin typeface="Times New Roman" panose="02020603050405020304" pitchFamily="18" charset="0"/>
                <a:cs typeface="Times New Roman" panose="02020603050405020304" pitchFamily="18" charset="0"/>
              </a:rPr>
              <a:t>&lt;%@</a:t>
            </a:r>
            <a:r>
              <a:rPr lang="fr-FR" sz="2400" dirty="0">
                <a:solidFill>
                  <a:srgbClr val="3C3C3C"/>
                </a:solidFill>
                <a:latin typeface="Times New Roman" panose="02020603050405020304" pitchFamily="18" charset="0"/>
                <a:cs typeface="Times New Roman" panose="02020603050405020304" pitchFamily="18" charset="0"/>
              </a:rPr>
              <a:t> </a:t>
            </a:r>
            <a:r>
              <a:rPr lang="fr-FR" sz="2400" spc="-5" dirty="0" err="1">
                <a:solidFill>
                  <a:srgbClr val="3C3C3C"/>
                </a:solidFill>
                <a:latin typeface="Times New Roman" panose="02020603050405020304" pitchFamily="18" charset="0"/>
                <a:cs typeface="Times New Roman" panose="02020603050405020304" pitchFamily="18" charset="0"/>
              </a:rPr>
              <a:t>include</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15" dirty="0">
                <a:solidFill>
                  <a:srgbClr val="3C3C3C"/>
                </a:solidFill>
                <a:latin typeface="Times New Roman" panose="02020603050405020304" pitchFamily="18" charset="0"/>
                <a:cs typeface="Times New Roman" panose="02020603050405020304" pitchFamily="18" charset="0"/>
              </a:rPr>
              <a:t>page="/</a:t>
            </a:r>
            <a:r>
              <a:rPr lang="fr-FR" sz="2400" spc="-15" dirty="0" err="1">
                <a:solidFill>
                  <a:srgbClr val="3C3C3C"/>
                </a:solidFill>
                <a:latin typeface="Times New Roman" panose="02020603050405020304" pitchFamily="18" charset="0"/>
                <a:cs typeface="Times New Roman" panose="02020603050405020304" pitchFamily="18" charset="0"/>
              </a:rPr>
              <a:t>monJSP.jsp</a:t>
            </a:r>
            <a:r>
              <a:rPr lang="fr-FR" sz="2400" spc="-15" dirty="0">
                <a:solidFill>
                  <a:srgbClr val="3C3C3C"/>
                </a:solidFill>
                <a:latin typeface="Times New Roman" panose="02020603050405020304" pitchFamily="18" charset="0"/>
                <a:cs typeface="Times New Roman" panose="02020603050405020304" pitchFamily="18" charset="0"/>
              </a:rPr>
              <a:t>"</a:t>
            </a:r>
            <a:r>
              <a:rPr lang="fr-FR" sz="2400" spc="50"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%&gt; </a:t>
            </a:r>
          </a:p>
          <a:p>
            <a:pPr marL="911860" lvl="1" indent="-270510">
              <a:lnSpc>
                <a:spcPct val="100000"/>
              </a:lnSpc>
              <a:spcBef>
                <a:spcPts val="615"/>
              </a:spcBef>
              <a:buClr>
                <a:srgbClr val="4590B8"/>
              </a:buClr>
              <a:buSzPct val="92307"/>
              <a:buFont typeface="Cambria"/>
              <a:buChar char="◾"/>
              <a:tabLst>
                <a:tab pos="911225" algn="l"/>
                <a:tab pos="912494" algn="l"/>
              </a:tabLst>
            </a:pPr>
            <a:r>
              <a:rPr sz="2400" spc="-5" dirty="0" err="1">
                <a:solidFill>
                  <a:srgbClr val="3C3C3C"/>
                </a:solidFill>
                <a:latin typeface="Times New Roman" panose="02020603050405020304" pitchFamily="18" charset="0"/>
                <a:cs typeface="Times New Roman" panose="02020603050405020304" pitchFamily="18" charset="0"/>
              </a:rPr>
              <a:t>Inclut</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la</a:t>
            </a:r>
            <a:r>
              <a:rPr sz="2400" spc="-2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ressource</a:t>
            </a:r>
            <a:r>
              <a:rPr sz="2400" spc="3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sans</a:t>
            </a:r>
            <a:r>
              <a:rPr sz="2400" spc="-15" dirty="0">
                <a:solidFill>
                  <a:srgbClr val="3C3C3C"/>
                </a:solidFill>
                <a:latin typeface="Times New Roman" panose="02020603050405020304" pitchFamily="18" charset="0"/>
                <a:cs typeface="Times New Roman" panose="02020603050405020304" pitchFamily="18" charset="0"/>
              </a:rPr>
              <a:t> </a:t>
            </a:r>
            <a:r>
              <a:rPr sz="2400" spc="-10" dirty="0" err="1">
                <a:solidFill>
                  <a:srgbClr val="3C3C3C"/>
                </a:solidFill>
                <a:latin typeface="Times New Roman" panose="02020603050405020304" pitchFamily="18" charset="0"/>
                <a:cs typeface="Times New Roman" panose="02020603050405020304" pitchFamily="18" charset="0"/>
              </a:rPr>
              <a:t>l'interpréter</a:t>
            </a:r>
            <a:r>
              <a:rPr lang="fr-FR" sz="2400" spc="-10" dirty="0">
                <a:solidFill>
                  <a:srgbClr val="3C3C3C"/>
                </a:solidFill>
                <a:latin typeface="Times New Roman" panose="02020603050405020304" pitchFamily="18" charset="0"/>
                <a:cs typeface="Times New Roman" panose="02020603050405020304" pitchFamily="18" charset="0"/>
              </a:rPr>
              <a:t> </a:t>
            </a:r>
          </a:p>
          <a:p>
            <a:pPr marL="911860" lvl="1" indent="-270510">
              <a:lnSpc>
                <a:spcPct val="100000"/>
              </a:lnSpc>
              <a:spcBef>
                <a:spcPts val="615"/>
              </a:spcBef>
              <a:buClr>
                <a:srgbClr val="4590B8"/>
              </a:buClr>
              <a:buSzPct val="92307"/>
              <a:buFont typeface="Cambria"/>
              <a:buChar char="◾"/>
              <a:tabLst>
                <a:tab pos="911225" algn="l"/>
                <a:tab pos="912494" algn="l"/>
              </a:tabLst>
            </a:pPr>
            <a:r>
              <a:rPr sz="2400" spc="-15" dirty="0" err="1">
                <a:solidFill>
                  <a:srgbClr val="3C3C3C"/>
                </a:solidFill>
                <a:latin typeface="Times New Roman" panose="02020603050405020304" pitchFamily="18" charset="0"/>
                <a:cs typeface="Times New Roman" panose="02020603050405020304" pitchFamily="18" charset="0"/>
              </a:rPr>
              <a:t>Cette</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inclusion</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se</a:t>
            </a:r>
            <a:r>
              <a:rPr sz="2400" spc="1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fait</a:t>
            </a:r>
            <a:r>
              <a:rPr sz="2400" spc="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au</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moment</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la</a:t>
            </a:r>
            <a:r>
              <a:rPr sz="2400"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conversion,</a:t>
            </a:r>
            <a:r>
              <a:rPr sz="2400" spc="45" dirty="0">
                <a:solidFill>
                  <a:srgbClr val="3C3C3C"/>
                </a:solidFill>
                <a:latin typeface="Times New Roman" panose="02020603050405020304" pitchFamily="18" charset="0"/>
                <a:cs typeface="Times New Roman" panose="02020603050405020304" pitchFamily="18" charset="0"/>
              </a:rPr>
              <a:t> </a:t>
            </a:r>
            <a:r>
              <a:rPr sz="2400" b="1" spc="-5" dirty="0">
                <a:solidFill>
                  <a:srgbClr val="3C3C3C"/>
                </a:solidFill>
                <a:latin typeface="Times New Roman" panose="02020603050405020304" pitchFamily="18" charset="0"/>
                <a:cs typeface="Times New Roman" panose="02020603050405020304" pitchFamily="18" charset="0"/>
              </a:rPr>
              <a:t>pendant</a:t>
            </a:r>
            <a:r>
              <a:rPr sz="2400" b="1" spc="-20" dirty="0">
                <a:solidFill>
                  <a:srgbClr val="3C3C3C"/>
                </a:solidFill>
                <a:latin typeface="Times New Roman" panose="02020603050405020304" pitchFamily="18" charset="0"/>
                <a:cs typeface="Times New Roman" panose="02020603050405020304" pitchFamily="18" charset="0"/>
              </a:rPr>
              <a:t> </a:t>
            </a:r>
            <a:r>
              <a:rPr sz="2400" b="1" dirty="0">
                <a:solidFill>
                  <a:srgbClr val="3C3C3C"/>
                </a:solidFill>
                <a:latin typeface="Times New Roman" panose="02020603050405020304" pitchFamily="18" charset="0"/>
                <a:cs typeface="Times New Roman" panose="02020603050405020304" pitchFamily="18" charset="0"/>
              </a:rPr>
              <a:t>la</a:t>
            </a:r>
            <a:r>
              <a:rPr sz="2400" b="1" spc="5" dirty="0">
                <a:solidFill>
                  <a:srgbClr val="3C3C3C"/>
                </a:solidFill>
                <a:latin typeface="Times New Roman" panose="02020603050405020304" pitchFamily="18" charset="0"/>
                <a:cs typeface="Times New Roman" panose="02020603050405020304" pitchFamily="18" charset="0"/>
              </a:rPr>
              <a:t> </a:t>
            </a:r>
            <a:r>
              <a:rPr sz="2400" b="1" spc="-10" dirty="0">
                <a:solidFill>
                  <a:srgbClr val="3C3C3C"/>
                </a:solidFill>
                <a:latin typeface="Times New Roman" panose="02020603050405020304" pitchFamily="18" charset="0"/>
                <a:cs typeface="Times New Roman" panose="02020603050405020304" pitchFamily="18" charset="0"/>
              </a:rPr>
              <a:t>création</a:t>
            </a:r>
            <a:r>
              <a:rPr sz="2400" b="1" spc="10" dirty="0">
                <a:solidFill>
                  <a:srgbClr val="3C3C3C"/>
                </a:solidFill>
                <a:latin typeface="Times New Roman" panose="02020603050405020304" pitchFamily="18" charset="0"/>
                <a:cs typeface="Times New Roman" panose="02020603050405020304" pitchFamily="18" charset="0"/>
              </a:rPr>
              <a:t> </a:t>
            </a:r>
            <a:r>
              <a:rPr sz="2400" b="1" dirty="0">
                <a:solidFill>
                  <a:srgbClr val="3C3C3C"/>
                </a:solidFill>
                <a:latin typeface="Times New Roman" panose="02020603050405020304" pitchFamily="18" charset="0"/>
                <a:cs typeface="Times New Roman" panose="02020603050405020304" pitchFamily="18" charset="0"/>
              </a:rPr>
              <a:t>de</a:t>
            </a:r>
            <a:r>
              <a:rPr sz="2400" b="1" spc="-30" dirty="0">
                <a:solidFill>
                  <a:srgbClr val="3C3C3C"/>
                </a:solidFill>
                <a:latin typeface="Times New Roman" panose="02020603050405020304" pitchFamily="18" charset="0"/>
                <a:cs typeface="Times New Roman" panose="02020603050405020304" pitchFamily="18" charset="0"/>
              </a:rPr>
              <a:t> </a:t>
            </a:r>
            <a:r>
              <a:rPr sz="2400" b="1" dirty="0">
                <a:solidFill>
                  <a:srgbClr val="3C3C3C"/>
                </a:solidFill>
                <a:latin typeface="Times New Roman" panose="02020603050405020304" pitchFamily="18" charset="0"/>
                <a:cs typeface="Times New Roman" panose="02020603050405020304" pitchFamily="18" charset="0"/>
              </a:rPr>
              <a:t>la</a:t>
            </a:r>
            <a:r>
              <a:rPr sz="2400" b="1" spc="5" dirty="0">
                <a:solidFill>
                  <a:srgbClr val="3C3C3C"/>
                </a:solidFill>
                <a:latin typeface="Times New Roman" panose="02020603050405020304" pitchFamily="18" charset="0"/>
                <a:cs typeface="Times New Roman" panose="02020603050405020304" pitchFamily="18" charset="0"/>
              </a:rPr>
              <a:t> </a:t>
            </a:r>
            <a:r>
              <a:rPr sz="2400" b="1" spc="-5" dirty="0">
                <a:solidFill>
                  <a:srgbClr val="3C3C3C"/>
                </a:solidFill>
                <a:latin typeface="Times New Roman" panose="02020603050405020304" pitchFamily="18" charset="0"/>
                <a:cs typeface="Times New Roman" panose="02020603050405020304" pitchFamily="18" charset="0"/>
              </a:rPr>
              <a:t>servlet</a:t>
            </a:r>
            <a:r>
              <a:rPr sz="2400" b="1" spc="-30" dirty="0">
                <a:solidFill>
                  <a:srgbClr val="3C3C3C"/>
                </a:solidFill>
                <a:latin typeface="Times New Roman" panose="02020603050405020304" pitchFamily="18" charset="0"/>
                <a:cs typeface="Times New Roman" panose="02020603050405020304" pitchFamily="18" charset="0"/>
              </a:rPr>
              <a:t> </a:t>
            </a:r>
            <a:r>
              <a:rPr sz="2400" spc="-10" dirty="0" err="1">
                <a:solidFill>
                  <a:srgbClr val="3C3C3C"/>
                </a:solidFill>
                <a:latin typeface="Times New Roman" panose="02020603050405020304" pitchFamily="18" charset="0"/>
                <a:cs typeface="Times New Roman" panose="02020603050405020304" pitchFamily="18" charset="0"/>
              </a:rPr>
              <a:t>correspondante</a:t>
            </a:r>
            <a:r>
              <a:rPr sz="2400" spc="-10" dirty="0">
                <a:solidFill>
                  <a:srgbClr val="3C3C3C"/>
                </a:solidFill>
                <a:latin typeface="Times New Roman" panose="02020603050405020304" pitchFamily="18" charset="0"/>
                <a:cs typeface="Times New Roman" panose="02020603050405020304" pitchFamily="18" charset="0"/>
              </a:rPr>
              <a:t>.</a:t>
            </a:r>
            <a:r>
              <a:rPr lang="fr-FR" sz="2400" spc="-10" dirty="0">
                <a:solidFill>
                  <a:srgbClr val="3C3C3C"/>
                </a:solidFill>
                <a:latin typeface="Times New Roman" panose="02020603050405020304" pitchFamily="18" charset="0"/>
                <a:cs typeface="Times New Roman" panose="02020603050405020304" pitchFamily="18" charset="0"/>
              </a:rPr>
              <a:t> </a:t>
            </a:r>
          </a:p>
          <a:p>
            <a:pPr marL="911860" lvl="1" indent="-270510">
              <a:lnSpc>
                <a:spcPct val="100000"/>
              </a:lnSpc>
              <a:spcBef>
                <a:spcPts val="615"/>
              </a:spcBef>
              <a:buClr>
                <a:srgbClr val="4590B8"/>
              </a:buClr>
              <a:buSzPct val="92307"/>
              <a:buFont typeface="Cambria"/>
              <a:buChar char="◾"/>
              <a:tabLst>
                <a:tab pos="911225" algn="l"/>
                <a:tab pos="912494" algn="l"/>
              </a:tabLst>
            </a:pPr>
            <a:r>
              <a:rPr sz="2400" spc="-5" dirty="0">
                <a:solidFill>
                  <a:srgbClr val="3C3C3C"/>
                </a:solidFill>
                <a:latin typeface="Times New Roman" panose="02020603050405020304" pitchFamily="18" charset="0"/>
                <a:cs typeface="Times New Roman" panose="02020603050405020304" pitchFamily="18" charset="0"/>
              </a:rPr>
              <a:t>Les</a:t>
            </a:r>
            <a:r>
              <a:rPr sz="2400" spc="2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ressources</a:t>
            </a:r>
            <a:r>
              <a:rPr sz="2400" dirty="0">
                <a:solidFill>
                  <a:srgbClr val="3C3C3C"/>
                </a:solidFill>
                <a:latin typeface="Times New Roman" panose="02020603050405020304" pitchFamily="18" charset="0"/>
                <a:cs typeface="Times New Roman" panose="02020603050405020304" pitchFamily="18" charset="0"/>
              </a:rPr>
              <a:t> à</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inclure</a:t>
            </a:r>
            <a:r>
              <a:rPr sz="2400" spc="3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doivent</a:t>
            </a:r>
            <a:r>
              <a:rPr sz="2400" spc="10"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être</a:t>
            </a:r>
            <a:r>
              <a:rPr sz="2400" spc="1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contenues</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dans</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le</a:t>
            </a:r>
            <a:r>
              <a:rPr sz="2400" spc="5" dirty="0">
                <a:solidFill>
                  <a:srgbClr val="3C3C3C"/>
                </a:solidFill>
                <a:latin typeface="Times New Roman" panose="02020603050405020304" pitchFamily="18" charset="0"/>
                <a:cs typeface="Times New Roman" panose="02020603050405020304" pitchFamily="18" charset="0"/>
              </a:rPr>
              <a:t> </a:t>
            </a:r>
            <a:r>
              <a:rPr sz="2400" spc="-20" dirty="0">
                <a:solidFill>
                  <a:srgbClr val="3C3C3C"/>
                </a:solidFill>
                <a:latin typeface="Times New Roman" panose="02020603050405020304" pitchFamily="18" charset="0"/>
                <a:cs typeface="Times New Roman" panose="02020603050405020304" pitchFamily="18" charset="0"/>
              </a:rPr>
              <a:t>contexte</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l'application</a:t>
            </a:r>
            <a:r>
              <a:rPr sz="2400" spc="3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web</a:t>
            </a:r>
            <a:endParaRPr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AFEEE7C-28EB-4A63-AB2E-4BDE8C9CCB4E}"/>
              </a:ext>
            </a:extLst>
          </p:cNvPr>
          <p:cNvSpPr/>
          <p:nvPr/>
        </p:nvSpPr>
        <p:spPr>
          <a:xfrm>
            <a:off x="440436" y="1988857"/>
            <a:ext cx="2732415" cy="400110"/>
          </a:xfrm>
          <a:prstGeom prst="rect">
            <a:avLst/>
          </a:prstGeom>
        </p:spPr>
        <p:txBody>
          <a:bodyPr wrap="none">
            <a:spAutoFit/>
          </a:bodyPr>
          <a:lstStyle/>
          <a:p>
            <a:pPr marL="12700">
              <a:lnSpc>
                <a:spcPct val="100000"/>
              </a:lnSpc>
              <a:spcBef>
                <a:spcPts val="590"/>
              </a:spcBef>
            </a:pPr>
            <a:r>
              <a:rPr lang="fr-FR" sz="2000" spc="-30" dirty="0">
                <a:solidFill>
                  <a:srgbClr val="3C3C3C"/>
                </a:solidFill>
                <a:latin typeface="Times New Roman" panose="02020603050405020304" pitchFamily="18" charset="0"/>
                <a:cs typeface="Times New Roman" panose="02020603050405020304" pitchFamily="18" charset="0"/>
              </a:rPr>
              <a:t>Trois</a:t>
            </a:r>
            <a:r>
              <a:rPr lang="fr-FR" sz="2000" spc="-45" dirty="0">
                <a:solidFill>
                  <a:srgbClr val="3C3C3C"/>
                </a:solidFill>
                <a:latin typeface="Times New Roman" panose="02020603050405020304" pitchFamily="18" charset="0"/>
                <a:cs typeface="Times New Roman" panose="02020603050405020304" pitchFamily="18" charset="0"/>
              </a:rPr>
              <a:t> </a:t>
            </a:r>
            <a:r>
              <a:rPr lang="fr-FR" sz="2000" dirty="0">
                <a:solidFill>
                  <a:srgbClr val="3C3C3C"/>
                </a:solidFill>
                <a:latin typeface="Times New Roman" panose="02020603050405020304" pitchFamily="18" charset="0"/>
                <a:cs typeface="Times New Roman" panose="02020603050405020304" pitchFamily="18" charset="0"/>
              </a:rPr>
              <a:t>types</a:t>
            </a:r>
            <a:r>
              <a:rPr lang="fr-FR" sz="2000" spc="-10" dirty="0">
                <a:solidFill>
                  <a:srgbClr val="3C3C3C"/>
                </a:solidFill>
                <a:latin typeface="Times New Roman" panose="02020603050405020304" pitchFamily="18" charset="0"/>
                <a:cs typeface="Times New Roman" panose="02020603050405020304" pitchFamily="18" charset="0"/>
              </a:rPr>
              <a:t> </a:t>
            </a:r>
            <a:r>
              <a:rPr lang="fr-FR" sz="2000" dirty="0">
                <a:solidFill>
                  <a:srgbClr val="3C3C3C"/>
                </a:solidFill>
                <a:latin typeface="Times New Roman" panose="02020603050405020304" pitchFamily="18" charset="0"/>
                <a:cs typeface="Times New Roman" panose="02020603050405020304" pitchFamily="18" charset="0"/>
              </a:rPr>
              <a:t>de</a:t>
            </a:r>
            <a:r>
              <a:rPr lang="fr-FR" sz="2000" spc="-15" dirty="0">
                <a:solidFill>
                  <a:srgbClr val="3C3C3C"/>
                </a:solidFill>
                <a:latin typeface="Times New Roman" panose="02020603050405020304" pitchFamily="18" charset="0"/>
                <a:cs typeface="Times New Roman" panose="02020603050405020304" pitchFamily="18" charset="0"/>
              </a:rPr>
              <a:t> </a:t>
            </a:r>
            <a:r>
              <a:rPr lang="fr-FR" sz="2000" spc="-5" dirty="0">
                <a:solidFill>
                  <a:srgbClr val="3C3C3C"/>
                </a:solidFill>
                <a:latin typeface="Times New Roman" panose="02020603050405020304" pitchFamily="18" charset="0"/>
                <a:cs typeface="Times New Roman" panose="02020603050405020304" pitchFamily="18" charset="0"/>
              </a:rPr>
              <a:t>directives:</a:t>
            </a:r>
            <a:endParaRPr lang="fr-FR" sz="2000" dirty="0">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3AE46318-B8AF-4107-8254-6817571127E8}"/>
              </a:ext>
            </a:extLst>
          </p:cNvPr>
          <p:cNvSpPr>
            <a:spLocks noGrp="1"/>
          </p:cNvSpPr>
          <p:nvPr>
            <p:ph type="sldNum" sz="quarter" idx="7"/>
          </p:nvPr>
        </p:nvSpPr>
        <p:spPr/>
        <p:txBody>
          <a:bodyPr/>
          <a:lstStyle/>
          <a:p>
            <a:fld id="{B6F15528-21DE-4FAA-801E-634DDDAF4B2B}" type="slidenum">
              <a:rPr lang="fr-FR" smtClean="0"/>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pc="70" dirty="0"/>
              <a:t>EX</a:t>
            </a:r>
            <a:r>
              <a:rPr spc="75" dirty="0"/>
              <a:t>E</a:t>
            </a:r>
            <a:r>
              <a:rPr spc="-105" dirty="0"/>
              <a:t>MPLE:</a:t>
            </a:r>
            <a:r>
              <a:rPr spc="-350" dirty="0"/>
              <a:t> </a:t>
            </a:r>
            <a:r>
              <a:rPr spc="345" dirty="0"/>
              <a:t>&lt;%@</a:t>
            </a:r>
            <a:r>
              <a:rPr spc="-60" dirty="0"/>
              <a:t> </a:t>
            </a:r>
            <a:r>
              <a:rPr spc="145" dirty="0"/>
              <a:t>INCLUDE</a:t>
            </a:r>
            <a:r>
              <a:rPr spc="-35" dirty="0"/>
              <a:t> </a:t>
            </a:r>
            <a:r>
              <a:rPr spc="175" dirty="0"/>
              <a:t>%&gt;</a:t>
            </a:r>
          </a:p>
        </p:txBody>
      </p:sp>
      <p:pic>
        <p:nvPicPr>
          <p:cNvPr id="3" name="object 3"/>
          <p:cNvPicPr/>
          <p:nvPr/>
        </p:nvPicPr>
        <p:blipFill>
          <a:blip r:embed="rId3" cstate="print"/>
          <a:stretch>
            <a:fillRect/>
          </a:stretch>
        </p:blipFill>
        <p:spPr>
          <a:xfrm>
            <a:off x="580644" y="2008632"/>
            <a:ext cx="4991100" cy="2133600"/>
          </a:xfrm>
          <a:prstGeom prst="rect">
            <a:avLst/>
          </a:prstGeom>
        </p:spPr>
      </p:pic>
      <p:pic>
        <p:nvPicPr>
          <p:cNvPr id="4" name="object 4"/>
          <p:cNvPicPr/>
          <p:nvPr/>
        </p:nvPicPr>
        <p:blipFill>
          <a:blip r:embed="rId4" cstate="print"/>
          <a:stretch>
            <a:fillRect/>
          </a:stretch>
        </p:blipFill>
        <p:spPr>
          <a:xfrm>
            <a:off x="580644" y="4271771"/>
            <a:ext cx="4096511" cy="1200911"/>
          </a:xfrm>
          <a:prstGeom prst="rect">
            <a:avLst/>
          </a:prstGeom>
        </p:spPr>
      </p:pic>
      <p:pic>
        <p:nvPicPr>
          <p:cNvPr id="5" name="object 5"/>
          <p:cNvPicPr/>
          <p:nvPr/>
        </p:nvPicPr>
        <p:blipFill>
          <a:blip r:embed="rId5" cstate="print"/>
          <a:stretch>
            <a:fillRect/>
          </a:stretch>
        </p:blipFill>
        <p:spPr>
          <a:xfrm>
            <a:off x="580644" y="5622035"/>
            <a:ext cx="4248911" cy="1066800"/>
          </a:xfrm>
          <a:prstGeom prst="rect">
            <a:avLst/>
          </a:prstGeom>
        </p:spPr>
      </p:pic>
      <p:pic>
        <p:nvPicPr>
          <p:cNvPr id="6" name="object 6"/>
          <p:cNvPicPr/>
          <p:nvPr/>
        </p:nvPicPr>
        <p:blipFill>
          <a:blip r:embed="rId6" cstate="print"/>
          <a:stretch>
            <a:fillRect/>
          </a:stretch>
        </p:blipFill>
        <p:spPr>
          <a:xfrm>
            <a:off x="6096000" y="3531108"/>
            <a:ext cx="5862828" cy="1662683"/>
          </a:xfrm>
          <a:prstGeom prst="rect">
            <a:avLst/>
          </a:prstGeom>
        </p:spPr>
      </p:pic>
      <p:sp>
        <p:nvSpPr>
          <p:cNvPr id="9" name="Espace réservé du numéro de diapositive 8">
            <a:extLst>
              <a:ext uri="{FF2B5EF4-FFF2-40B4-BE49-F238E27FC236}">
                <a16:creationId xmlns:a16="http://schemas.microsoft.com/office/drawing/2014/main" id="{0A945702-D58C-4E24-B0A8-F1103039AA0F}"/>
              </a:ext>
            </a:extLst>
          </p:cNvPr>
          <p:cNvSpPr>
            <a:spLocks noGrp="1"/>
          </p:cNvSpPr>
          <p:nvPr>
            <p:ph type="sldNum" sz="quarter" idx="7"/>
          </p:nvPr>
        </p:nvSpPr>
        <p:spPr/>
        <p:txBody>
          <a:bodyPr/>
          <a:lstStyle/>
          <a:p>
            <a:fld id="{B6F15528-21DE-4FAA-801E-634DDDAF4B2B}" type="slidenum">
              <a:rPr lang="fr-FR" smtClean="0"/>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145" dirty="0"/>
              <a:t>Plan</a:t>
            </a:r>
            <a:endParaRPr spc="-55" dirty="0"/>
          </a:p>
        </p:txBody>
      </p:sp>
      <p:sp>
        <p:nvSpPr>
          <p:cNvPr id="3" name="object 3"/>
          <p:cNvSpPr txBox="1"/>
          <p:nvPr/>
        </p:nvSpPr>
        <p:spPr>
          <a:xfrm>
            <a:off x="475270" y="2209800"/>
            <a:ext cx="9703207" cy="1761380"/>
          </a:xfrm>
          <a:prstGeom prst="rect">
            <a:avLst/>
          </a:prstGeom>
        </p:spPr>
        <p:txBody>
          <a:bodyPr vert="horz" wrap="square" lIns="0" tIns="144145" rIns="0" bIns="0" rtlCol="0">
            <a:spAutoFit/>
          </a:bodyPr>
          <a:lstStyle/>
          <a:p>
            <a:pPr marL="318770" indent="-306705">
              <a:lnSpc>
                <a:spcPct val="100000"/>
              </a:lnSpc>
              <a:spcBef>
                <a:spcPts val="1135"/>
              </a:spcBef>
              <a:buClr>
                <a:srgbClr val="4590B8"/>
              </a:buClr>
              <a:buSzPct val="91666"/>
              <a:buFont typeface="Cambria"/>
              <a:buChar char="◾"/>
              <a:tabLst>
                <a:tab pos="318770" algn="l"/>
                <a:tab pos="319405" algn="l"/>
              </a:tabLst>
            </a:pPr>
            <a:r>
              <a:rPr sz="2000" spc="90" dirty="0" err="1">
                <a:solidFill>
                  <a:srgbClr val="3C3C3C"/>
                </a:solidFill>
                <a:latin typeface="Trebuchet MS"/>
              </a:rPr>
              <a:t>Qu’est</a:t>
            </a:r>
            <a:r>
              <a:rPr sz="2000" spc="90" dirty="0">
                <a:solidFill>
                  <a:srgbClr val="3C3C3C"/>
                </a:solidFill>
                <a:latin typeface="Trebuchet MS"/>
              </a:rPr>
              <a:t> ce qu’une JSP ?</a:t>
            </a:r>
          </a:p>
          <a:p>
            <a:pPr marL="318770" indent="-306705">
              <a:lnSpc>
                <a:spcPct val="100000"/>
              </a:lnSpc>
              <a:spcBef>
                <a:spcPts val="1035"/>
              </a:spcBef>
              <a:buClr>
                <a:srgbClr val="4590B8"/>
              </a:buClr>
              <a:buSzPct val="91666"/>
              <a:buFont typeface="Cambria"/>
              <a:buChar char="◾"/>
              <a:tabLst>
                <a:tab pos="318770" algn="l"/>
                <a:tab pos="319405" algn="l"/>
              </a:tabLst>
            </a:pPr>
            <a:r>
              <a:rPr lang="fr-FR" sz="2000" spc="90" dirty="0">
                <a:solidFill>
                  <a:srgbClr val="3C3C3C"/>
                </a:solidFill>
                <a:latin typeface="Trebuchet MS"/>
              </a:rPr>
              <a:t>Fonctionnement</a:t>
            </a:r>
            <a:endParaRPr sz="2000" spc="90" dirty="0">
              <a:solidFill>
                <a:srgbClr val="3C3C3C"/>
              </a:solidFill>
              <a:latin typeface="Trebuchet MS"/>
            </a:endParaRPr>
          </a:p>
          <a:p>
            <a:pPr marL="318770" indent="-306705">
              <a:lnSpc>
                <a:spcPct val="100000"/>
              </a:lnSpc>
              <a:spcBef>
                <a:spcPts val="1030"/>
              </a:spcBef>
              <a:buClr>
                <a:srgbClr val="4590B8"/>
              </a:buClr>
              <a:buSzPct val="91666"/>
              <a:buFont typeface="Cambria"/>
              <a:buChar char="◾"/>
              <a:tabLst>
                <a:tab pos="318770" algn="l"/>
                <a:tab pos="319405" algn="l"/>
              </a:tabLst>
            </a:pPr>
            <a:r>
              <a:rPr lang="fr-FR" sz="2000" spc="90" dirty="0">
                <a:solidFill>
                  <a:srgbClr val="3C3C3C"/>
                </a:solidFill>
                <a:latin typeface="Trebuchet MS"/>
              </a:rPr>
              <a:t>Architecture MVC </a:t>
            </a:r>
            <a:endParaRPr sz="2000" spc="90" dirty="0">
              <a:solidFill>
                <a:srgbClr val="3C3C3C"/>
              </a:solidFill>
              <a:latin typeface="Trebuchet MS"/>
            </a:endParaRPr>
          </a:p>
          <a:p>
            <a:pPr marL="318770" indent="-306705">
              <a:lnSpc>
                <a:spcPct val="100000"/>
              </a:lnSpc>
              <a:spcBef>
                <a:spcPts val="1035"/>
              </a:spcBef>
              <a:buClr>
                <a:srgbClr val="4590B8"/>
              </a:buClr>
              <a:buSzPct val="91666"/>
              <a:buFont typeface="Cambria"/>
              <a:buChar char="◾"/>
              <a:tabLst>
                <a:tab pos="318770" algn="l"/>
                <a:tab pos="319405" algn="l"/>
              </a:tabLst>
            </a:pPr>
            <a:r>
              <a:rPr sz="2000" spc="90" dirty="0">
                <a:solidFill>
                  <a:srgbClr val="3C3C3C"/>
                </a:solidFill>
                <a:latin typeface="Trebuchet MS"/>
              </a:rPr>
              <a:t>Servlet et JSP</a:t>
            </a:r>
          </a:p>
        </p:txBody>
      </p:sp>
      <p:sp>
        <p:nvSpPr>
          <p:cNvPr id="6" name="Espace réservé du numéro de diapositive 5">
            <a:extLst>
              <a:ext uri="{FF2B5EF4-FFF2-40B4-BE49-F238E27FC236}">
                <a16:creationId xmlns:a16="http://schemas.microsoft.com/office/drawing/2014/main" id="{EC42889B-2794-453B-8BE7-9B446D208DC5}"/>
              </a:ext>
            </a:extLst>
          </p:cNvPr>
          <p:cNvSpPr>
            <a:spLocks noGrp="1"/>
          </p:cNvSpPr>
          <p:nvPr>
            <p:ph type="sldNum" sz="quarter" idx="7"/>
          </p:nvPr>
        </p:nvSpPr>
        <p:spPr/>
        <p:txBody>
          <a:bodyPr/>
          <a:lstStyle/>
          <a:p>
            <a:fld id="{B6F15528-21DE-4FAA-801E-634DDDAF4B2B}" type="slidenum">
              <a:rPr lang="fr-FR" smtClean="0"/>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7BB863-EA75-41EC-B3BA-8549AA2D0B05}"/>
              </a:ext>
            </a:extLst>
          </p:cNvPr>
          <p:cNvSpPr/>
          <p:nvPr/>
        </p:nvSpPr>
        <p:spPr>
          <a:xfrm>
            <a:off x="228599" y="2438400"/>
            <a:ext cx="11521821" cy="907941"/>
          </a:xfrm>
          <a:prstGeom prst="rect">
            <a:avLst/>
          </a:prstGeom>
        </p:spPr>
        <p:txBody>
          <a:bodyPr wrap="square">
            <a:spAutoFit/>
          </a:bodyPr>
          <a:lstStyle/>
          <a:p>
            <a:pPr marL="641985" indent="-305435">
              <a:lnSpc>
                <a:spcPct val="100000"/>
              </a:lnSpc>
              <a:spcBef>
                <a:spcPts val="590"/>
              </a:spcBef>
              <a:buClr>
                <a:srgbClr val="4590B8"/>
              </a:buClr>
              <a:buSzPct val="90000"/>
              <a:buFont typeface="Cambria"/>
              <a:buChar char="◾"/>
              <a:tabLst>
                <a:tab pos="641985" algn="l"/>
                <a:tab pos="642620" algn="l"/>
              </a:tabLst>
            </a:pPr>
            <a:r>
              <a:rPr lang="fr-FR" sz="2400" b="1" spc="-5" dirty="0">
                <a:solidFill>
                  <a:srgbClr val="3C3C3C"/>
                </a:solidFill>
                <a:latin typeface="Times New Roman" panose="02020603050405020304" pitchFamily="18" charset="0"/>
                <a:cs typeface="Times New Roman" panose="02020603050405020304" pitchFamily="18" charset="0"/>
              </a:rPr>
              <a:t>3. </a:t>
            </a:r>
            <a:r>
              <a:rPr lang="fr-FR" sz="2400" b="1" spc="-5" dirty="0" err="1">
                <a:solidFill>
                  <a:srgbClr val="3C3C3C"/>
                </a:solidFill>
                <a:latin typeface="Times New Roman" panose="02020603050405020304" pitchFamily="18" charset="0"/>
                <a:cs typeface="Times New Roman" panose="02020603050405020304" pitchFamily="18" charset="0"/>
              </a:rPr>
              <a:t>taglib</a:t>
            </a:r>
            <a:r>
              <a:rPr lang="fr-FR" sz="2400" b="1" spc="-20"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utiliser</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des bibliothèques</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de</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balises </a:t>
            </a:r>
            <a:r>
              <a:rPr lang="fr-FR" sz="2400" spc="-5" dirty="0">
                <a:solidFill>
                  <a:srgbClr val="3C3C3C"/>
                </a:solidFill>
                <a:latin typeface="Times New Roman" panose="02020603050405020304" pitchFamily="18" charset="0"/>
                <a:cs typeface="Times New Roman" panose="02020603050405020304" pitchFamily="18" charset="0"/>
              </a:rPr>
              <a:t>personnalisées</a:t>
            </a:r>
            <a:endParaRPr lang="fr-FR" sz="2400" dirty="0">
              <a:latin typeface="Times New Roman" panose="02020603050405020304" pitchFamily="18" charset="0"/>
              <a:cs typeface="Times New Roman" panose="02020603050405020304" pitchFamily="18" charset="0"/>
            </a:endParaRPr>
          </a:p>
          <a:p>
            <a:pPr marL="911860" lvl="1" indent="-270510">
              <a:lnSpc>
                <a:spcPct val="100000"/>
              </a:lnSpc>
              <a:spcBef>
                <a:spcPts val="610"/>
              </a:spcBef>
              <a:buClr>
                <a:srgbClr val="4590B8"/>
              </a:buClr>
              <a:buSzPct val="92307"/>
              <a:buFont typeface="Cambria"/>
              <a:buChar char="◾"/>
              <a:tabLst>
                <a:tab pos="911225" algn="l"/>
                <a:tab pos="912494" algn="l"/>
              </a:tabLst>
            </a:pPr>
            <a:r>
              <a:rPr lang="fr-FR" sz="2400" spc="-10" dirty="0">
                <a:solidFill>
                  <a:srgbClr val="3C3C3C"/>
                </a:solidFill>
                <a:latin typeface="Times New Roman" panose="02020603050405020304" pitchFamily="18" charset="0"/>
                <a:cs typeface="Times New Roman" panose="02020603050405020304" pitchFamily="18" charset="0"/>
              </a:rPr>
              <a:t>&lt;%@</a:t>
            </a:r>
            <a:r>
              <a:rPr lang="fr-FR" sz="2400" dirty="0">
                <a:solidFill>
                  <a:srgbClr val="3C3C3C"/>
                </a:solidFill>
                <a:latin typeface="Times New Roman" panose="02020603050405020304" pitchFamily="18" charset="0"/>
                <a:cs typeface="Times New Roman" panose="02020603050405020304" pitchFamily="18" charset="0"/>
              </a:rPr>
              <a:t> </a:t>
            </a:r>
            <a:r>
              <a:rPr lang="fr-FR" sz="2400" spc="-5" dirty="0" err="1">
                <a:solidFill>
                  <a:srgbClr val="3C3C3C"/>
                </a:solidFill>
                <a:latin typeface="Times New Roman" panose="02020603050405020304" pitchFamily="18" charset="0"/>
                <a:cs typeface="Times New Roman" panose="02020603050405020304" pitchFamily="18" charset="0"/>
              </a:rPr>
              <a:t>taglib</a:t>
            </a:r>
            <a:r>
              <a:rPr lang="fr-FR" sz="2400" spc="20" dirty="0">
                <a:solidFill>
                  <a:srgbClr val="3C3C3C"/>
                </a:solidFill>
                <a:latin typeface="Times New Roman" panose="02020603050405020304" pitchFamily="18" charset="0"/>
                <a:cs typeface="Times New Roman" panose="02020603050405020304" pitchFamily="18" charset="0"/>
              </a:rPr>
              <a:t> </a:t>
            </a:r>
            <a:r>
              <a:rPr lang="fr-FR" sz="2400" spc="-5" dirty="0" err="1">
                <a:solidFill>
                  <a:srgbClr val="3C3C3C"/>
                </a:solidFill>
                <a:latin typeface="Times New Roman" panose="02020603050405020304" pitchFamily="18" charset="0"/>
                <a:cs typeface="Times New Roman" panose="02020603050405020304" pitchFamily="18" charset="0"/>
              </a:rPr>
              <a:t>uri</a:t>
            </a:r>
            <a:r>
              <a:rPr lang="fr-FR" sz="2400" spc="-5" dirty="0">
                <a:solidFill>
                  <a:srgbClr val="3C3C3C"/>
                </a:solidFill>
                <a:latin typeface="Times New Roman" panose="02020603050405020304" pitchFamily="18" charset="0"/>
                <a:cs typeface="Times New Roman" panose="02020603050405020304" pitchFamily="18" charset="0"/>
              </a:rPr>
              <a:t>="..."</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spc="-10" dirty="0" err="1">
                <a:solidFill>
                  <a:srgbClr val="3C3C3C"/>
                </a:solidFill>
                <a:latin typeface="Times New Roman" panose="02020603050405020304" pitchFamily="18" charset="0"/>
                <a:cs typeface="Times New Roman" panose="02020603050405020304" pitchFamily="18" charset="0"/>
              </a:rPr>
              <a:t>prefix</a:t>
            </a:r>
            <a:r>
              <a:rPr lang="fr-FR" sz="2400" spc="-10" dirty="0">
                <a:solidFill>
                  <a:srgbClr val="3C3C3C"/>
                </a:solidFill>
                <a:latin typeface="Times New Roman" panose="02020603050405020304" pitchFamily="18" charset="0"/>
                <a:cs typeface="Times New Roman" panose="02020603050405020304" pitchFamily="18" charset="0"/>
              </a:rPr>
              <a:t>="..."</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%&gt;</a:t>
            </a:r>
            <a:endParaRPr lang="fr-FR" sz="2400" dirty="0">
              <a:latin typeface="Times New Roman" panose="02020603050405020304" pitchFamily="18" charset="0"/>
              <a:cs typeface="Times New Roman" panose="02020603050405020304" pitchFamily="18" charset="0"/>
            </a:endParaRPr>
          </a:p>
        </p:txBody>
      </p:sp>
      <p:sp>
        <p:nvSpPr>
          <p:cNvPr id="5" name="object 2">
            <a:extLst>
              <a:ext uri="{FF2B5EF4-FFF2-40B4-BE49-F238E27FC236}">
                <a16:creationId xmlns:a16="http://schemas.microsoft.com/office/drawing/2014/main" id="{815D519E-6DF6-4AF9-9469-F259CC650088}"/>
              </a:ext>
            </a:extLst>
          </p:cNvPr>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spc="70" dirty="0"/>
              <a:t>EX</a:t>
            </a:r>
            <a:r>
              <a:rPr spc="75" dirty="0"/>
              <a:t>E</a:t>
            </a:r>
            <a:r>
              <a:rPr spc="-105" dirty="0"/>
              <a:t>MPLE:</a:t>
            </a:r>
            <a:r>
              <a:rPr spc="-350" dirty="0"/>
              <a:t> </a:t>
            </a:r>
            <a:r>
              <a:rPr spc="345" dirty="0"/>
              <a:t>&lt;%@</a:t>
            </a:r>
            <a:r>
              <a:rPr spc="-60" dirty="0"/>
              <a:t> </a:t>
            </a:r>
            <a:r>
              <a:rPr lang="fr-FR" spc="145" dirty="0" err="1"/>
              <a:t>taglib</a:t>
            </a:r>
            <a:r>
              <a:rPr spc="-35" dirty="0"/>
              <a:t> </a:t>
            </a:r>
            <a:r>
              <a:rPr spc="175" dirty="0"/>
              <a:t>%&gt;</a:t>
            </a:r>
          </a:p>
        </p:txBody>
      </p:sp>
      <p:sp>
        <p:nvSpPr>
          <p:cNvPr id="6" name="Rectangle 5">
            <a:extLst>
              <a:ext uri="{FF2B5EF4-FFF2-40B4-BE49-F238E27FC236}">
                <a16:creationId xmlns:a16="http://schemas.microsoft.com/office/drawing/2014/main" id="{0164F7C5-1B08-422B-AFC4-BF31AB293118}"/>
              </a:ext>
            </a:extLst>
          </p:cNvPr>
          <p:cNvSpPr/>
          <p:nvPr/>
        </p:nvSpPr>
        <p:spPr>
          <a:xfrm>
            <a:off x="440436" y="1988857"/>
            <a:ext cx="3249992" cy="461665"/>
          </a:xfrm>
          <a:prstGeom prst="rect">
            <a:avLst/>
          </a:prstGeom>
        </p:spPr>
        <p:txBody>
          <a:bodyPr wrap="none">
            <a:spAutoFit/>
          </a:bodyPr>
          <a:lstStyle/>
          <a:p>
            <a:pPr marL="12700">
              <a:lnSpc>
                <a:spcPct val="100000"/>
              </a:lnSpc>
              <a:spcBef>
                <a:spcPts val="590"/>
              </a:spcBef>
            </a:pPr>
            <a:r>
              <a:rPr lang="fr-FR" sz="2400" spc="-30" dirty="0">
                <a:solidFill>
                  <a:srgbClr val="3C3C3C"/>
                </a:solidFill>
                <a:latin typeface="Times New Roman" panose="02020603050405020304" pitchFamily="18" charset="0"/>
                <a:cs typeface="Times New Roman" panose="02020603050405020304" pitchFamily="18" charset="0"/>
              </a:rPr>
              <a:t>Trois</a:t>
            </a:r>
            <a:r>
              <a:rPr lang="fr-FR" sz="2400" spc="-45"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types</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dirty="0">
                <a:solidFill>
                  <a:srgbClr val="3C3C3C"/>
                </a:solidFill>
                <a:latin typeface="Times New Roman" panose="02020603050405020304" pitchFamily="18" charset="0"/>
                <a:cs typeface="Times New Roman" panose="02020603050405020304" pitchFamily="18" charset="0"/>
              </a:rPr>
              <a:t>de</a:t>
            </a:r>
            <a:r>
              <a:rPr lang="fr-FR" sz="2400" spc="-15" dirty="0">
                <a:solidFill>
                  <a:srgbClr val="3C3C3C"/>
                </a:solidFill>
                <a:latin typeface="Times New Roman" panose="02020603050405020304" pitchFamily="18" charset="0"/>
                <a:cs typeface="Times New Roman" panose="02020603050405020304" pitchFamily="18" charset="0"/>
              </a:rPr>
              <a:t> </a:t>
            </a:r>
            <a:r>
              <a:rPr lang="fr-FR" sz="2400" spc="-5" dirty="0">
                <a:solidFill>
                  <a:srgbClr val="3C3C3C"/>
                </a:solidFill>
                <a:latin typeface="Times New Roman" panose="02020603050405020304" pitchFamily="18" charset="0"/>
                <a:cs typeface="Times New Roman" panose="02020603050405020304" pitchFamily="18" charset="0"/>
              </a:rPr>
              <a:t>directives:</a:t>
            </a:r>
            <a:endParaRPr lang="fr-FR" sz="2400" dirty="0">
              <a:latin typeface="Times New Roman" panose="02020603050405020304" pitchFamily="18" charset="0"/>
              <a:cs typeface="Times New Roman" panose="02020603050405020304" pitchFamily="18" charset="0"/>
            </a:endParaRPr>
          </a:p>
        </p:txBody>
      </p:sp>
      <p:cxnSp>
        <p:nvCxnSpPr>
          <p:cNvPr id="8" name="Connecteur droit avec flèche 7">
            <a:extLst>
              <a:ext uri="{FF2B5EF4-FFF2-40B4-BE49-F238E27FC236}">
                <a16:creationId xmlns:a16="http://schemas.microsoft.com/office/drawing/2014/main" id="{27F8786D-1D05-487A-BF1D-0E00FB6BF864}"/>
              </a:ext>
            </a:extLst>
          </p:cNvPr>
          <p:cNvCxnSpPr/>
          <p:nvPr/>
        </p:nvCxnSpPr>
        <p:spPr>
          <a:xfrm>
            <a:off x="3505200" y="320040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ACFBDB3-60AB-4F94-A543-19CA11A82FB2}"/>
              </a:ext>
            </a:extLst>
          </p:cNvPr>
          <p:cNvCxnSpPr/>
          <p:nvPr/>
        </p:nvCxnSpPr>
        <p:spPr>
          <a:xfrm>
            <a:off x="5029200" y="320040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2EB4561-5572-4C87-8711-60A7F751FE37}"/>
              </a:ext>
            </a:extLst>
          </p:cNvPr>
          <p:cNvSpPr/>
          <p:nvPr/>
        </p:nvSpPr>
        <p:spPr>
          <a:xfrm>
            <a:off x="2456418" y="3511660"/>
            <a:ext cx="1977258" cy="923330"/>
          </a:xfrm>
          <a:prstGeom prst="rect">
            <a:avLst/>
          </a:prstGeom>
        </p:spPr>
        <p:txBody>
          <a:bodyPr wrap="square">
            <a:spAutoFit/>
          </a:bodyPr>
          <a:lstStyle/>
          <a:p>
            <a:r>
              <a:rPr lang="fr-FR" dirty="0"/>
              <a:t>spécifie l'emplacement de la bibliothèque </a:t>
            </a:r>
          </a:p>
        </p:txBody>
      </p:sp>
      <p:sp>
        <p:nvSpPr>
          <p:cNvPr id="11" name="Rectangle 10">
            <a:extLst>
              <a:ext uri="{FF2B5EF4-FFF2-40B4-BE49-F238E27FC236}">
                <a16:creationId xmlns:a16="http://schemas.microsoft.com/office/drawing/2014/main" id="{A751EF3D-4B96-4532-BB12-440C7F7BE40E}"/>
              </a:ext>
            </a:extLst>
          </p:cNvPr>
          <p:cNvSpPr/>
          <p:nvPr/>
        </p:nvSpPr>
        <p:spPr>
          <a:xfrm>
            <a:off x="4433676" y="3629762"/>
            <a:ext cx="2195726" cy="923330"/>
          </a:xfrm>
          <a:prstGeom prst="rect">
            <a:avLst/>
          </a:prstGeom>
        </p:spPr>
        <p:txBody>
          <a:bodyPr wrap="square">
            <a:spAutoFit/>
          </a:bodyPr>
          <a:lstStyle/>
          <a:p>
            <a:r>
              <a:rPr lang="fr-FR" dirty="0"/>
              <a:t>référence les balises de la bibliothèque dans notre page JSP</a:t>
            </a:r>
          </a:p>
        </p:txBody>
      </p:sp>
      <p:sp>
        <p:nvSpPr>
          <p:cNvPr id="12" name="Rectangle 11">
            <a:extLst>
              <a:ext uri="{FF2B5EF4-FFF2-40B4-BE49-F238E27FC236}">
                <a16:creationId xmlns:a16="http://schemas.microsoft.com/office/drawing/2014/main" id="{D82178F7-0508-4D39-9D44-C85DFBEA0EAE}"/>
              </a:ext>
            </a:extLst>
          </p:cNvPr>
          <p:cNvSpPr/>
          <p:nvPr/>
        </p:nvSpPr>
        <p:spPr>
          <a:xfrm>
            <a:off x="1143000" y="5105400"/>
            <a:ext cx="9163534" cy="830997"/>
          </a:xfrm>
          <a:prstGeom prst="rect">
            <a:avLst/>
          </a:prstGeom>
        </p:spPr>
        <p:txBody>
          <a:bodyPr wrap="none">
            <a:spAutoFit/>
          </a:bodyPr>
          <a:lstStyle/>
          <a:p>
            <a:r>
              <a:rPr lang="en-US" sz="2400" b="1" dirty="0" err="1"/>
              <a:t>Exemple</a:t>
            </a:r>
            <a:r>
              <a:rPr lang="en-US" sz="2400" b="1" dirty="0"/>
              <a:t>: </a:t>
            </a:r>
            <a:r>
              <a:rPr lang="en-US" sz="2400" dirty="0"/>
              <a:t>&lt;%@ </a:t>
            </a:r>
            <a:r>
              <a:rPr lang="en-US" sz="2400" dirty="0" err="1"/>
              <a:t>taglib</a:t>
            </a:r>
            <a:r>
              <a:rPr lang="en-US" sz="2400" dirty="0"/>
              <a:t> </a:t>
            </a:r>
            <a:r>
              <a:rPr lang="en-US" sz="2400" dirty="0" err="1"/>
              <a:t>uri</a:t>
            </a:r>
            <a:r>
              <a:rPr lang="en-US" sz="2400" dirty="0"/>
              <a:t>="http://example.com/</a:t>
            </a:r>
            <a:r>
              <a:rPr lang="en-US" sz="2400" dirty="0" err="1"/>
              <a:t>mytags</a:t>
            </a:r>
            <a:r>
              <a:rPr lang="en-US" sz="2400" dirty="0"/>
              <a:t>" prefix="my" %&gt;</a:t>
            </a:r>
          </a:p>
          <a:p>
            <a:r>
              <a:rPr lang="en-US" sz="2400" dirty="0"/>
              <a:t>	    </a:t>
            </a:r>
            <a:r>
              <a:rPr lang="fr-FR" sz="2400" dirty="0"/>
              <a:t>&lt;</a:t>
            </a:r>
            <a:r>
              <a:rPr lang="fr-FR" sz="2400" dirty="0" err="1"/>
              <a:t>my:customTag</a:t>
            </a:r>
            <a:r>
              <a:rPr lang="fr-FR" sz="2400" dirty="0"/>
              <a:t> </a:t>
            </a:r>
            <a:r>
              <a:rPr lang="fr-FR" sz="2400" dirty="0" err="1"/>
              <a:t>attribute</a:t>
            </a:r>
            <a:r>
              <a:rPr lang="fr-FR" sz="2400" dirty="0"/>
              <a:t>="value" /&gt;</a:t>
            </a:r>
          </a:p>
        </p:txBody>
      </p:sp>
      <p:sp>
        <p:nvSpPr>
          <p:cNvPr id="7" name="Espace réservé du numéro de diapositive 6">
            <a:extLst>
              <a:ext uri="{FF2B5EF4-FFF2-40B4-BE49-F238E27FC236}">
                <a16:creationId xmlns:a16="http://schemas.microsoft.com/office/drawing/2014/main" id="{57B891D2-5DED-46D9-804B-553D75BA29C6}"/>
              </a:ext>
            </a:extLst>
          </p:cNvPr>
          <p:cNvSpPr>
            <a:spLocks noGrp="1"/>
          </p:cNvSpPr>
          <p:nvPr>
            <p:ph type="sldNum" sz="quarter" idx="7"/>
          </p:nvPr>
        </p:nvSpPr>
        <p:spPr/>
        <p:txBody>
          <a:bodyPr/>
          <a:lstStyle/>
          <a:p>
            <a:fld id="{B6F15528-21DE-4FAA-801E-634DDDAF4B2B}" type="slidenum">
              <a:rPr lang="fr-FR" smtClean="0"/>
              <a:t>20</a:t>
            </a:fld>
            <a:endParaRPr lang="fr-FR"/>
          </a:p>
        </p:txBody>
      </p:sp>
    </p:spTree>
    <p:extLst>
      <p:ext uri="{BB962C8B-B14F-4D97-AF65-F5344CB8AC3E}">
        <p14:creationId xmlns:p14="http://schemas.microsoft.com/office/powerpoint/2010/main" val="3845664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5" dirty="0"/>
              <a:t>Les actions</a:t>
            </a:r>
            <a:endParaRPr spc="185" dirty="0"/>
          </a:p>
        </p:txBody>
      </p:sp>
      <p:sp>
        <p:nvSpPr>
          <p:cNvPr id="3" name="object 3"/>
          <p:cNvSpPr txBox="1"/>
          <p:nvPr/>
        </p:nvSpPr>
        <p:spPr>
          <a:xfrm>
            <a:off x="440436" y="1828800"/>
            <a:ext cx="11326027" cy="4120359"/>
          </a:xfrm>
          <a:prstGeom prst="rect">
            <a:avLst/>
          </a:prstGeom>
        </p:spPr>
        <p:txBody>
          <a:bodyPr vert="horz" wrap="square" lIns="0" tIns="143510" rIns="0" bIns="0" rtlCol="0">
            <a:spAutoFit/>
          </a:bodyPr>
          <a:lstStyle/>
          <a:p>
            <a:pPr marL="318770" indent="-306705">
              <a:spcBef>
                <a:spcPts val="1130"/>
              </a:spcBef>
              <a:buClr>
                <a:srgbClr val="4590B8"/>
              </a:buClr>
              <a:buSzPct val="91666"/>
              <a:buFont typeface="Cambria"/>
              <a:buChar char="◾"/>
              <a:tabLst>
                <a:tab pos="318770" algn="l"/>
                <a:tab pos="319405" algn="l"/>
              </a:tabLst>
            </a:pPr>
            <a:r>
              <a:rPr lang="fr-FR" sz="2400" dirty="0">
                <a:latin typeface="Times New Roman" panose="02020603050405020304" pitchFamily="18" charset="0"/>
                <a:cs typeface="Times New Roman" panose="02020603050405020304" pitchFamily="18" charset="0"/>
              </a:rPr>
              <a:t>Les </a:t>
            </a:r>
            <a:r>
              <a:rPr lang="fr-FR" sz="2400" b="1" dirty="0">
                <a:latin typeface="Times New Roman" panose="02020603050405020304" pitchFamily="18" charset="0"/>
                <a:cs typeface="Times New Roman" panose="02020603050405020304" pitchFamily="18" charset="0"/>
              </a:rPr>
              <a:t>actions</a:t>
            </a:r>
            <a:r>
              <a:rPr lang="fr-FR" sz="2400" dirty="0">
                <a:latin typeface="Times New Roman" panose="02020603050405020304" pitchFamily="18" charset="0"/>
                <a:cs typeface="Times New Roman" panose="02020603050405020304" pitchFamily="18" charset="0"/>
              </a:rPr>
              <a:t> dans une page JSP servent à encapsuler des fonctionnalités spécifiques pour interagir avec des objets ou le serveur de manière déclarative, sans avoir à écrire du code Java directement dans la page. </a:t>
            </a:r>
          </a:p>
          <a:p>
            <a:pPr marL="800100" lvl="1" indent="-342900">
              <a:buFont typeface="Wingdings" panose="05000000000000000000" pitchFamily="2" charset="2"/>
              <a:buChar char="ü"/>
            </a:pPr>
            <a:r>
              <a:rPr lang="fr-FR" sz="2400" b="1" dirty="0">
                <a:latin typeface="Times New Roman" panose="02020603050405020304" pitchFamily="18" charset="0"/>
                <a:cs typeface="Times New Roman" panose="02020603050405020304" pitchFamily="18" charset="0"/>
              </a:rPr>
              <a:t>Gérer les </a:t>
            </a:r>
            <a:r>
              <a:rPr lang="fr-FR" sz="2400" b="1" dirty="0" err="1">
                <a:latin typeface="Times New Roman" panose="02020603050405020304" pitchFamily="18" charset="0"/>
                <a:cs typeface="Times New Roman" panose="02020603050405020304" pitchFamily="18" charset="0"/>
              </a:rPr>
              <a:t>beans</a:t>
            </a:r>
            <a:r>
              <a:rPr lang="fr-FR" sz="2400" b="1" dirty="0">
                <a:latin typeface="Times New Roman" panose="02020603050405020304" pitchFamily="18" charset="0"/>
                <a:cs typeface="Times New Roman" panose="02020603050405020304" pitchFamily="18" charset="0"/>
              </a:rPr>
              <a:t> Java</a:t>
            </a:r>
            <a:r>
              <a:rPr lang="fr-FR" sz="2400" dirty="0">
                <a:latin typeface="Times New Roman" panose="02020603050405020304" pitchFamily="18" charset="0"/>
                <a:cs typeface="Times New Roman" panose="02020603050405020304" pitchFamily="18" charset="0"/>
              </a:rPr>
              <a:t> : Les actions permettent de créer, manipuler, et accéder à des </a:t>
            </a:r>
            <a:r>
              <a:rPr lang="fr-FR" sz="2400" dirty="0" err="1">
                <a:latin typeface="Times New Roman" panose="02020603050405020304" pitchFamily="18" charset="0"/>
                <a:cs typeface="Times New Roman" panose="02020603050405020304" pitchFamily="18" charset="0"/>
              </a:rPr>
              <a:t>beans</a:t>
            </a:r>
            <a:r>
              <a:rPr lang="fr-FR" sz="2400" dirty="0">
                <a:latin typeface="Times New Roman" panose="02020603050405020304" pitchFamily="18" charset="0"/>
                <a:cs typeface="Times New Roman" panose="02020603050405020304" pitchFamily="18" charset="0"/>
              </a:rPr>
              <a:t> Java, comme l'action &lt;</a:t>
            </a:r>
            <a:r>
              <a:rPr lang="fr-FR" sz="2400" dirty="0" err="1">
                <a:latin typeface="Times New Roman" panose="02020603050405020304" pitchFamily="18" charset="0"/>
                <a:cs typeface="Times New Roman" panose="02020603050405020304" pitchFamily="18" charset="0"/>
              </a:rPr>
              <a:t>jsp:useBean</a:t>
            </a:r>
            <a:r>
              <a:rPr lang="fr-FR" sz="2400" dirty="0">
                <a:latin typeface="Times New Roman" panose="02020603050405020304" pitchFamily="18" charset="0"/>
                <a:cs typeface="Times New Roman" panose="02020603050405020304" pitchFamily="18" charset="0"/>
              </a:rPr>
              <a:t>&gt;.</a:t>
            </a:r>
          </a:p>
          <a:p>
            <a:pPr marL="800100" lvl="1" indent="-342900">
              <a:buFont typeface="Wingdings" panose="05000000000000000000" pitchFamily="2" charset="2"/>
              <a:buChar char="ü"/>
            </a:pPr>
            <a:r>
              <a:rPr lang="fr-FR" sz="2400" b="1" dirty="0">
                <a:latin typeface="Times New Roman" panose="02020603050405020304" pitchFamily="18" charset="0"/>
                <a:cs typeface="Times New Roman" panose="02020603050405020304" pitchFamily="18" charset="0"/>
              </a:rPr>
              <a:t>Transférer le contrôle entre pages</a:t>
            </a:r>
            <a:r>
              <a:rPr lang="fr-FR" sz="2400" dirty="0">
                <a:latin typeface="Times New Roman" panose="02020603050405020304" pitchFamily="18" charset="0"/>
                <a:cs typeface="Times New Roman" panose="02020603050405020304" pitchFamily="18" charset="0"/>
              </a:rPr>
              <a:t> : Les actions peuvent rediriger l'utilisateur vers une autre page ou inclure du contenu depuis une autre page (comme &lt;</a:t>
            </a:r>
            <a:r>
              <a:rPr lang="fr-FR" sz="2400" dirty="0" err="1">
                <a:latin typeface="Times New Roman" panose="02020603050405020304" pitchFamily="18" charset="0"/>
                <a:cs typeface="Times New Roman" panose="02020603050405020304" pitchFamily="18" charset="0"/>
              </a:rPr>
              <a:t>jsp:forward</a:t>
            </a:r>
            <a:r>
              <a:rPr lang="fr-FR" sz="2400" dirty="0">
                <a:latin typeface="Times New Roman" panose="02020603050405020304" pitchFamily="18" charset="0"/>
                <a:cs typeface="Times New Roman" panose="02020603050405020304" pitchFamily="18" charset="0"/>
              </a:rPr>
              <a:t>&gt; ou &lt;</a:t>
            </a:r>
            <a:r>
              <a:rPr lang="fr-FR" sz="2400" dirty="0" err="1">
                <a:latin typeface="Times New Roman" panose="02020603050405020304" pitchFamily="18" charset="0"/>
                <a:cs typeface="Times New Roman" panose="02020603050405020304" pitchFamily="18" charset="0"/>
              </a:rPr>
              <a:t>jsp:include</a:t>
            </a:r>
            <a:r>
              <a:rPr lang="fr-FR" sz="2400" dirty="0">
                <a:latin typeface="Times New Roman" panose="02020603050405020304" pitchFamily="18" charset="0"/>
                <a:cs typeface="Times New Roman" panose="02020603050405020304" pitchFamily="18" charset="0"/>
              </a:rPr>
              <a:t>&gt;).</a:t>
            </a:r>
          </a:p>
          <a:p>
            <a:pPr marL="318770" lvl="0" indent="-306705">
              <a:spcBef>
                <a:spcPts val="1130"/>
              </a:spcBef>
              <a:buClr>
                <a:srgbClr val="4590B8"/>
              </a:buClr>
              <a:buSzPct val="91666"/>
              <a:buFont typeface="Cambria"/>
              <a:buChar char="◾"/>
              <a:tabLst>
                <a:tab pos="318770" algn="l"/>
                <a:tab pos="319405" algn="l"/>
              </a:tabLst>
            </a:pPr>
            <a:r>
              <a:rPr lang="fr-FR" sz="2400" dirty="0">
                <a:latin typeface="Times New Roman" panose="02020603050405020304" pitchFamily="18" charset="0"/>
                <a:cs typeface="Times New Roman" panose="02020603050405020304" pitchFamily="18" charset="0"/>
              </a:rPr>
              <a:t>Syntaxe : &lt;</a:t>
            </a:r>
            <a:r>
              <a:rPr lang="fr-FR" sz="2400" dirty="0" err="1">
                <a:latin typeface="Times New Roman" panose="02020603050405020304" pitchFamily="18" charset="0"/>
                <a:cs typeface="Times New Roman" panose="02020603050405020304" pitchFamily="18" charset="0"/>
              </a:rPr>
              <a:t>jsp:tagName</a:t>
            </a:r>
            <a:r>
              <a:rPr lang="fr-FR" sz="2400" dirty="0">
                <a:latin typeface="Times New Roman" panose="02020603050405020304" pitchFamily="18" charset="0"/>
                <a:cs typeface="Times New Roman" panose="02020603050405020304" pitchFamily="18" charset="0"/>
              </a:rPr>
              <a:t> ... /&gt;</a:t>
            </a:r>
          </a:p>
          <a:p>
            <a:pPr marL="318770" lvl="0" indent="-306705">
              <a:spcBef>
                <a:spcPts val="113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Le tag peut comporter plusieurs attributs.  </a:t>
            </a:r>
          </a:p>
        </p:txBody>
      </p:sp>
      <p:sp>
        <p:nvSpPr>
          <p:cNvPr id="6" name="Espace réservé du numéro de diapositive 5">
            <a:extLst>
              <a:ext uri="{FF2B5EF4-FFF2-40B4-BE49-F238E27FC236}">
                <a16:creationId xmlns:a16="http://schemas.microsoft.com/office/drawing/2014/main" id="{A6D693F5-9185-43C8-8263-FC28F56DA10F}"/>
              </a:ext>
            </a:extLst>
          </p:cNvPr>
          <p:cNvSpPr>
            <a:spLocks noGrp="1"/>
          </p:cNvSpPr>
          <p:nvPr>
            <p:ph type="sldNum" sz="quarter" idx="7"/>
          </p:nvPr>
        </p:nvSpPr>
        <p:spPr/>
        <p:txBody>
          <a:bodyPr/>
          <a:lstStyle/>
          <a:p>
            <a:fld id="{B6F15528-21DE-4FAA-801E-634DDDAF4B2B}" type="slidenum">
              <a:rPr lang="fr-FR" smtClean="0"/>
              <a:t>21</a:t>
            </a:fld>
            <a:endParaRPr lang="fr-FR"/>
          </a:p>
        </p:txBody>
      </p:sp>
    </p:spTree>
    <p:extLst>
      <p:ext uri="{BB962C8B-B14F-4D97-AF65-F5344CB8AC3E}">
        <p14:creationId xmlns:p14="http://schemas.microsoft.com/office/powerpoint/2010/main" val="99126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5" dirty="0"/>
              <a:t>Les actions</a:t>
            </a:r>
            <a:endParaRPr spc="185" dirty="0"/>
          </a:p>
        </p:txBody>
      </p:sp>
      <p:pic>
        <p:nvPicPr>
          <p:cNvPr id="4" name="Image 3">
            <a:extLst>
              <a:ext uri="{FF2B5EF4-FFF2-40B4-BE49-F238E27FC236}">
                <a16:creationId xmlns:a16="http://schemas.microsoft.com/office/drawing/2014/main" id="{F47DB4AC-5107-4C22-A7E3-F21C9755E983}"/>
              </a:ext>
            </a:extLst>
          </p:cNvPr>
          <p:cNvPicPr>
            <a:picLocks noChangeAspect="1"/>
          </p:cNvPicPr>
          <p:nvPr/>
        </p:nvPicPr>
        <p:blipFill>
          <a:blip r:embed="rId3"/>
          <a:stretch>
            <a:fillRect/>
          </a:stretch>
        </p:blipFill>
        <p:spPr>
          <a:xfrm>
            <a:off x="1028128" y="2658562"/>
            <a:ext cx="10134600" cy="3962400"/>
          </a:xfrm>
          <a:prstGeom prst="rect">
            <a:avLst/>
          </a:prstGeom>
        </p:spPr>
      </p:pic>
      <p:sp>
        <p:nvSpPr>
          <p:cNvPr id="3" name="Rectangle 2">
            <a:extLst>
              <a:ext uri="{FF2B5EF4-FFF2-40B4-BE49-F238E27FC236}">
                <a16:creationId xmlns:a16="http://schemas.microsoft.com/office/drawing/2014/main" id="{E3A9063E-3AF4-4444-BA99-85B312BD5AE2}"/>
              </a:ext>
            </a:extLst>
          </p:cNvPr>
          <p:cNvSpPr/>
          <p:nvPr/>
        </p:nvSpPr>
        <p:spPr>
          <a:xfrm>
            <a:off x="533400" y="1981200"/>
            <a:ext cx="3299621" cy="461665"/>
          </a:xfrm>
          <a:prstGeom prst="rect">
            <a:avLst/>
          </a:prstGeom>
        </p:spPr>
        <p:txBody>
          <a:bodyPr wrap="none">
            <a:spAutoFit/>
          </a:bodyPr>
          <a:lstStyle/>
          <a:p>
            <a:r>
              <a:rPr lang="fr-FR" sz="2400" spc="-5" dirty="0">
                <a:solidFill>
                  <a:srgbClr val="3C3C3C"/>
                </a:solidFill>
                <a:latin typeface="Times New Roman" panose="02020603050405020304" pitchFamily="18" charset="0"/>
                <a:cs typeface="Times New Roman" panose="02020603050405020304" pitchFamily="18" charset="0"/>
              </a:rPr>
              <a:t>Les principales actions  : </a:t>
            </a:r>
            <a:endParaRPr lang="fr-FR" sz="2400" dirty="0"/>
          </a:p>
        </p:txBody>
      </p:sp>
      <p:sp>
        <p:nvSpPr>
          <p:cNvPr id="7" name="Espace réservé du numéro de diapositive 6">
            <a:extLst>
              <a:ext uri="{FF2B5EF4-FFF2-40B4-BE49-F238E27FC236}">
                <a16:creationId xmlns:a16="http://schemas.microsoft.com/office/drawing/2014/main" id="{EF9B9B0B-B256-4518-99D5-828020D2A2B3}"/>
              </a:ext>
            </a:extLst>
          </p:cNvPr>
          <p:cNvSpPr>
            <a:spLocks noGrp="1"/>
          </p:cNvSpPr>
          <p:nvPr>
            <p:ph type="sldNum" sz="quarter" idx="7"/>
          </p:nvPr>
        </p:nvSpPr>
        <p:spPr/>
        <p:txBody>
          <a:bodyPr/>
          <a:lstStyle/>
          <a:p>
            <a:fld id="{B6F15528-21DE-4FAA-801E-634DDDAF4B2B}" type="slidenum">
              <a:rPr lang="fr-FR" smtClean="0"/>
              <a:t>22</a:t>
            </a:fld>
            <a:endParaRPr lang="fr-FR"/>
          </a:p>
        </p:txBody>
      </p:sp>
    </p:spTree>
    <p:extLst>
      <p:ext uri="{BB962C8B-B14F-4D97-AF65-F5344CB8AC3E}">
        <p14:creationId xmlns:p14="http://schemas.microsoft.com/office/powerpoint/2010/main" val="61298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436" y="614172"/>
            <a:ext cx="11309985" cy="1190625"/>
          </a:xfrm>
          <a:custGeom>
            <a:avLst/>
            <a:gdLst/>
            <a:ahLst/>
            <a:cxnLst/>
            <a:rect l="l" t="t" r="r" b="b"/>
            <a:pathLst>
              <a:path w="11309985" h="1190625">
                <a:moveTo>
                  <a:pt x="11309604" y="0"/>
                </a:moveTo>
                <a:lnTo>
                  <a:pt x="0" y="0"/>
                </a:lnTo>
                <a:lnTo>
                  <a:pt x="0" y="1190243"/>
                </a:lnTo>
                <a:lnTo>
                  <a:pt x="11309604" y="1190243"/>
                </a:lnTo>
                <a:lnTo>
                  <a:pt x="11309604" y="0"/>
                </a:lnTo>
                <a:close/>
              </a:path>
            </a:pathLst>
          </a:custGeom>
          <a:solidFill>
            <a:srgbClr val="1A315F"/>
          </a:solidFill>
        </p:spPr>
        <p:txBody>
          <a:bodyPr wrap="square" lIns="0" tIns="0" rIns="0" bIns="0" rtlCol="0"/>
          <a:lstStyle/>
          <a:p>
            <a:endParaRPr/>
          </a:p>
        </p:txBody>
      </p:sp>
      <p:sp>
        <p:nvSpPr>
          <p:cNvPr id="3" name="object 3"/>
          <p:cNvSpPr txBox="1">
            <a:spLocks noGrp="1"/>
          </p:cNvSpPr>
          <p:nvPr>
            <p:ph type="title"/>
          </p:nvPr>
        </p:nvSpPr>
        <p:spPr>
          <a:xfrm>
            <a:off x="672693" y="1217422"/>
            <a:ext cx="652780" cy="452120"/>
          </a:xfrm>
          <a:prstGeom prst="rect">
            <a:avLst/>
          </a:prstGeom>
        </p:spPr>
        <p:txBody>
          <a:bodyPr vert="horz" wrap="square" lIns="0" tIns="12065" rIns="0" bIns="0" rtlCol="0">
            <a:spAutoFit/>
          </a:bodyPr>
          <a:lstStyle/>
          <a:p>
            <a:pPr>
              <a:lnSpc>
                <a:spcPct val="100000"/>
              </a:lnSpc>
              <a:spcBef>
                <a:spcPts val="95"/>
              </a:spcBef>
            </a:pPr>
            <a:r>
              <a:rPr spc="-175" dirty="0"/>
              <a:t>JSTL</a:t>
            </a:r>
          </a:p>
        </p:txBody>
      </p:sp>
      <p:sp>
        <p:nvSpPr>
          <p:cNvPr id="4" name="object 4"/>
          <p:cNvSpPr txBox="1"/>
          <p:nvPr/>
        </p:nvSpPr>
        <p:spPr>
          <a:xfrm>
            <a:off x="762000" y="2029097"/>
            <a:ext cx="10134600" cy="3474669"/>
          </a:xfrm>
          <a:prstGeom prst="rect">
            <a:avLst/>
          </a:prstGeom>
        </p:spPr>
        <p:txBody>
          <a:bodyPr vert="horz" wrap="square" lIns="0" tIns="156845" rIns="0" bIns="0" rtlCol="0">
            <a:spAutoFit/>
          </a:bodyPr>
          <a:lstStyle/>
          <a:p>
            <a:pPr marL="12700">
              <a:lnSpc>
                <a:spcPct val="100000"/>
              </a:lnSpc>
              <a:spcBef>
                <a:spcPts val="1235"/>
              </a:spcBef>
            </a:pPr>
            <a:r>
              <a:rPr sz="2400" spc="-5" dirty="0">
                <a:solidFill>
                  <a:srgbClr val="3C3C3C"/>
                </a:solidFill>
                <a:latin typeface="Times New Roman" panose="02020603050405020304" pitchFamily="18" charset="0"/>
                <a:cs typeface="Times New Roman" panose="02020603050405020304" pitchFamily="18" charset="0"/>
              </a:rPr>
              <a:t>JSTL</a:t>
            </a:r>
            <a:r>
              <a:rPr sz="2400" spc="-1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a:t>
            </a:r>
            <a:r>
              <a:rPr sz="2400" spc="5"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Java </a:t>
            </a:r>
            <a:r>
              <a:rPr sz="2400" spc="-10" dirty="0">
                <a:solidFill>
                  <a:srgbClr val="3C3C3C"/>
                </a:solidFill>
                <a:latin typeface="Times New Roman" panose="02020603050405020304" pitchFamily="18" charset="0"/>
                <a:cs typeface="Times New Roman" panose="02020603050405020304" pitchFamily="18" charset="0"/>
              </a:rPr>
              <a:t>Standard</a:t>
            </a:r>
            <a:r>
              <a:rPr sz="2400" spc="5" dirty="0">
                <a:solidFill>
                  <a:srgbClr val="3C3C3C"/>
                </a:solidFill>
                <a:latin typeface="Times New Roman" panose="02020603050405020304" pitchFamily="18" charset="0"/>
                <a:cs typeface="Times New Roman" panose="02020603050405020304" pitchFamily="18" charset="0"/>
              </a:rPr>
              <a:t> </a:t>
            </a:r>
            <a:r>
              <a:rPr sz="2400" spc="-50" dirty="0">
                <a:solidFill>
                  <a:srgbClr val="3C3C3C"/>
                </a:solidFill>
                <a:latin typeface="Times New Roman" panose="02020603050405020304" pitchFamily="18" charset="0"/>
                <a:cs typeface="Times New Roman" panose="02020603050405020304" pitchFamily="18" charset="0"/>
              </a:rPr>
              <a:t>Tag</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Library</a:t>
            </a:r>
            <a:endParaRPr sz="2400" dirty="0">
              <a:latin typeface="Times New Roman" panose="02020603050405020304" pitchFamily="18" charset="0"/>
              <a:cs typeface="Times New Roman" panose="02020603050405020304" pitchFamily="18" charset="0"/>
            </a:endParaRPr>
          </a:p>
          <a:p>
            <a:pPr marL="687705" indent="-351155">
              <a:lnSpc>
                <a:spcPct val="100000"/>
              </a:lnSpc>
              <a:spcBef>
                <a:spcPts val="1005"/>
              </a:spcBef>
              <a:buClr>
                <a:srgbClr val="4590B8"/>
              </a:buClr>
              <a:buSzPct val="90625"/>
              <a:buFont typeface="Cambria"/>
              <a:buChar char="◾"/>
              <a:tabLst>
                <a:tab pos="687705" algn="l"/>
                <a:tab pos="688340" algn="l"/>
              </a:tabLst>
            </a:pPr>
            <a:r>
              <a:rPr sz="2400" spc="-5" dirty="0">
                <a:solidFill>
                  <a:srgbClr val="3C3C3C"/>
                </a:solidFill>
                <a:latin typeface="Times New Roman" panose="02020603050405020304" pitchFamily="18" charset="0"/>
                <a:cs typeface="Times New Roman" panose="02020603050405020304" pitchFamily="18" charset="0"/>
              </a:rPr>
              <a:t>But</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Simplifier</a:t>
            </a:r>
            <a:r>
              <a:rPr sz="2400" spc="-3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l'écriture</a:t>
            </a:r>
            <a:r>
              <a:rPr sz="2400" spc="1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des</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pages</a:t>
            </a:r>
            <a:endParaRPr sz="2400" dirty="0">
              <a:latin typeface="Times New Roman" panose="02020603050405020304" pitchFamily="18" charset="0"/>
              <a:cs typeface="Times New Roman" panose="02020603050405020304" pitchFamily="18" charset="0"/>
            </a:endParaRPr>
          </a:p>
          <a:p>
            <a:pPr marL="687705" indent="-351155">
              <a:lnSpc>
                <a:spcPct val="100000"/>
              </a:lnSpc>
              <a:spcBef>
                <a:spcPts val="985"/>
              </a:spcBef>
              <a:buClr>
                <a:srgbClr val="4590B8"/>
              </a:buClr>
              <a:buSzPct val="90625"/>
              <a:buFont typeface="Cambria"/>
              <a:buChar char="◾"/>
              <a:tabLst>
                <a:tab pos="687705" algn="l"/>
                <a:tab pos="688340" algn="l"/>
              </a:tabLst>
            </a:pPr>
            <a:r>
              <a:rPr sz="2400" spc="-10" dirty="0">
                <a:solidFill>
                  <a:srgbClr val="3C3C3C"/>
                </a:solidFill>
                <a:latin typeface="Times New Roman" panose="02020603050405020304" pitchFamily="18" charset="0"/>
                <a:cs typeface="Times New Roman" panose="02020603050405020304" pitchFamily="18" charset="0"/>
              </a:rPr>
              <a:t>Langage</a:t>
            </a:r>
            <a:r>
              <a:rPr sz="2400" spc="-3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pour</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les </a:t>
            </a:r>
            <a:r>
              <a:rPr sz="2400" spc="-10" dirty="0">
                <a:solidFill>
                  <a:srgbClr val="3C3C3C"/>
                </a:solidFill>
                <a:latin typeface="Times New Roman" panose="02020603050405020304" pitchFamily="18" charset="0"/>
                <a:cs typeface="Times New Roman" panose="02020603050405020304" pitchFamily="18" charset="0"/>
              </a:rPr>
              <a:t>auteurs</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pages</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985"/>
              </a:spcBef>
              <a:buClr>
                <a:srgbClr val="4590B8"/>
              </a:buClr>
              <a:buSzPct val="90625"/>
              <a:buFont typeface="Cambria"/>
              <a:buChar char="◾"/>
              <a:tabLst>
                <a:tab pos="641985" algn="l"/>
                <a:tab pos="642620" algn="l"/>
              </a:tabLst>
            </a:pPr>
            <a:r>
              <a:rPr sz="2400" spc="-5" dirty="0">
                <a:solidFill>
                  <a:srgbClr val="3C3C3C"/>
                </a:solidFill>
                <a:latin typeface="Times New Roman" panose="02020603050405020304" pitchFamily="18" charset="0"/>
                <a:cs typeface="Times New Roman" panose="02020603050405020304" pitchFamily="18" charset="0"/>
              </a:rPr>
              <a:t>Inclut</a:t>
            </a:r>
            <a:r>
              <a:rPr sz="2400" spc="-3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un langage</a:t>
            </a:r>
            <a:r>
              <a:rPr sz="2400" spc="-3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d'expression</a:t>
            </a:r>
            <a:r>
              <a:rPr sz="2400" spc="1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pour</a:t>
            </a:r>
            <a:r>
              <a:rPr sz="2400" spc="1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éviter</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le</a:t>
            </a:r>
            <a:r>
              <a:rPr sz="240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code</a:t>
            </a:r>
            <a:r>
              <a:rPr sz="2400" spc="5"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java</a:t>
            </a:r>
            <a:r>
              <a:rPr sz="2400" spc="-5" dirty="0">
                <a:solidFill>
                  <a:srgbClr val="3C3C3C"/>
                </a:solid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911860" lvl="1" indent="-270510">
              <a:lnSpc>
                <a:spcPct val="100000"/>
              </a:lnSpc>
              <a:spcBef>
                <a:spcPts val="945"/>
              </a:spcBef>
              <a:buClr>
                <a:srgbClr val="4590B8"/>
              </a:buClr>
              <a:buSzPct val="89285"/>
              <a:buFont typeface="Cambria"/>
              <a:buChar char="◾"/>
              <a:tabLst>
                <a:tab pos="911225" algn="l"/>
                <a:tab pos="912494" algn="l"/>
              </a:tabLst>
            </a:pPr>
            <a:r>
              <a:rPr sz="2400" spc="-10" dirty="0">
                <a:solidFill>
                  <a:srgbClr val="3C3C3C"/>
                </a:solidFill>
                <a:latin typeface="Times New Roman" panose="02020603050405020304" pitchFamily="18" charset="0"/>
                <a:cs typeface="Times New Roman" panose="02020603050405020304" pitchFamily="18" charset="0"/>
              </a:rPr>
              <a:t>Langage</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d'expression</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pour calculer</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des</a:t>
            </a:r>
            <a:r>
              <a:rPr sz="2400" spc="5" dirty="0">
                <a:solidFill>
                  <a:srgbClr val="3C3C3C"/>
                </a:solidFill>
                <a:latin typeface="Times New Roman" panose="02020603050405020304" pitchFamily="18" charset="0"/>
                <a:cs typeface="Times New Roman" panose="02020603050405020304" pitchFamily="18" charset="0"/>
              </a:rPr>
              <a:t> </a:t>
            </a:r>
            <a:r>
              <a:rPr sz="2400" spc="-5" dirty="0" err="1">
                <a:solidFill>
                  <a:srgbClr val="3C3C3C"/>
                </a:solidFill>
                <a:latin typeface="Times New Roman" panose="02020603050405020304" pitchFamily="18" charset="0"/>
                <a:cs typeface="Times New Roman" panose="02020603050405020304" pitchFamily="18" charset="0"/>
              </a:rPr>
              <a:t>valeurs</a:t>
            </a:r>
            <a:r>
              <a:rPr lang="fr-FR" sz="2400" spc="-5" dirty="0">
                <a:solidFill>
                  <a:srgbClr val="3C3C3C"/>
                </a:solidFill>
                <a:latin typeface="Times New Roman" panose="02020603050405020304" pitchFamily="18" charset="0"/>
                <a:cs typeface="Times New Roman" panose="02020603050405020304" pitchFamily="18" charset="0"/>
              </a:rPr>
              <a:t> ($) </a:t>
            </a:r>
            <a:endParaRPr sz="2400" spc="-5" dirty="0">
              <a:solidFill>
                <a:srgbClr val="3C3C3C"/>
              </a:solidFill>
              <a:latin typeface="Times New Roman" panose="02020603050405020304" pitchFamily="18" charset="0"/>
              <a:cs typeface="Times New Roman" panose="02020603050405020304" pitchFamily="18" charset="0"/>
            </a:endParaRPr>
          </a:p>
          <a:p>
            <a:pPr marL="911860" lvl="1" indent="-270510">
              <a:lnSpc>
                <a:spcPct val="100000"/>
              </a:lnSpc>
              <a:spcBef>
                <a:spcPts val="935"/>
              </a:spcBef>
              <a:buClr>
                <a:srgbClr val="4590B8"/>
              </a:buClr>
              <a:buSzPct val="89285"/>
              <a:buFont typeface="Cambria"/>
              <a:buChar char="◾"/>
              <a:tabLst>
                <a:tab pos="911225" algn="l"/>
                <a:tab pos="912494" algn="l"/>
              </a:tabLst>
            </a:pPr>
            <a:r>
              <a:rPr lang="fr-FR" sz="2400" spc="-5" dirty="0">
                <a:solidFill>
                  <a:srgbClr val="3C3C3C"/>
                </a:solidFill>
                <a:latin typeface="Times New Roman" panose="02020603050405020304" pitchFamily="18" charset="0"/>
                <a:cs typeface="Times New Roman" panose="02020603050405020304" pitchFamily="18" charset="0"/>
              </a:rPr>
              <a:t>Gestion du déroulement de l'exécution</a:t>
            </a:r>
          </a:p>
          <a:p>
            <a:pPr marL="911860" lvl="1" indent="-270510">
              <a:lnSpc>
                <a:spcPct val="100000"/>
              </a:lnSpc>
              <a:spcBef>
                <a:spcPts val="935"/>
              </a:spcBef>
              <a:buClr>
                <a:srgbClr val="4590B8"/>
              </a:buClr>
              <a:buSzPct val="89285"/>
              <a:buFont typeface="Cambria"/>
              <a:buChar char="◾"/>
              <a:tabLst>
                <a:tab pos="911225" algn="l"/>
                <a:tab pos="912494" algn="l"/>
              </a:tabLst>
            </a:pPr>
            <a:r>
              <a:rPr sz="2400" spc="-5" dirty="0" err="1">
                <a:solidFill>
                  <a:srgbClr val="3C3C3C"/>
                </a:solidFill>
                <a:latin typeface="Times New Roman" panose="02020603050405020304" pitchFamily="18" charset="0"/>
                <a:cs typeface="Times New Roman" panose="02020603050405020304" pitchFamily="18" charset="0"/>
              </a:rPr>
              <a:t>Validateur</a:t>
            </a:r>
            <a:r>
              <a:rPr sz="2400" spc="-5" dirty="0">
                <a:solidFill>
                  <a:srgbClr val="3C3C3C"/>
                </a:solidFill>
                <a:latin typeface="Times New Roman" panose="02020603050405020304" pitchFamily="18" charset="0"/>
                <a:cs typeface="Times New Roman" panose="02020603050405020304" pitchFamily="18" charset="0"/>
              </a:rPr>
              <a:t> de </a:t>
            </a:r>
            <a:r>
              <a:rPr sz="2400" spc="-5" dirty="0" err="1">
                <a:solidFill>
                  <a:srgbClr val="3C3C3C"/>
                </a:solidFill>
                <a:latin typeface="Times New Roman" panose="02020603050405020304" pitchFamily="18" charset="0"/>
                <a:cs typeface="Times New Roman" panose="02020603050405020304" pitchFamily="18" charset="0"/>
              </a:rPr>
              <a:t>librairie</a:t>
            </a:r>
            <a:r>
              <a:rPr sz="2400" spc="-5" dirty="0">
                <a:solidFill>
                  <a:srgbClr val="3C3C3C"/>
                </a:solidFill>
                <a:latin typeface="Times New Roman" panose="02020603050405020304" pitchFamily="18" charset="0"/>
                <a:cs typeface="Times New Roman" panose="02020603050405020304" pitchFamily="18" charset="0"/>
              </a:rPr>
              <a:t> de tags</a:t>
            </a:r>
          </a:p>
        </p:txBody>
      </p:sp>
      <p:sp>
        <p:nvSpPr>
          <p:cNvPr id="5" name="object 5"/>
          <p:cNvSpPr txBox="1"/>
          <p:nvPr/>
        </p:nvSpPr>
        <p:spPr>
          <a:xfrm>
            <a:off x="1137005" y="5640578"/>
            <a:ext cx="9759595" cy="381515"/>
          </a:xfrm>
          <a:prstGeom prst="rect">
            <a:avLst/>
          </a:prstGeom>
        </p:spPr>
        <p:txBody>
          <a:bodyPr vert="horz" wrap="square" lIns="0" tIns="12065" rIns="0" bIns="0" rtlCol="0">
            <a:spAutoFit/>
          </a:bodyPr>
          <a:lstStyle/>
          <a:p>
            <a:pPr marL="317500" indent="-305435">
              <a:lnSpc>
                <a:spcPct val="100000"/>
              </a:lnSpc>
              <a:spcBef>
                <a:spcPts val="95"/>
              </a:spcBef>
              <a:buClr>
                <a:srgbClr val="4590B8"/>
              </a:buClr>
              <a:buSzPct val="90625"/>
              <a:buFont typeface="Cambria"/>
              <a:buChar char="◾"/>
              <a:tabLst>
                <a:tab pos="316865" algn="l"/>
                <a:tab pos="318135" algn="l"/>
              </a:tabLst>
            </a:pPr>
            <a:r>
              <a:rPr sz="2400" spc="-15" dirty="0">
                <a:solidFill>
                  <a:srgbClr val="3C3C3C"/>
                </a:solidFill>
                <a:latin typeface="Times New Roman" panose="02020603050405020304" pitchFamily="18" charset="0"/>
                <a:cs typeface="Times New Roman" panose="02020603050405020304" pitchFamily="18" charset="0"/>
              </a:rPr>
              <a:t>Permet</a:t>
            </a:r>
            <a:r>
              <a:rPr sz="2400" spc="4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 </a:t>
            </a:r>
            <a:r>
              <a:rPr sz="2400" spc="-15" dirty="0">
                <a:solidFill>
                  <a:srgbClr val="3C3C3C"/>
                </a:solidFill>
                <a:latin typeface="Times New Roman" panose="02020603050405020304" pitchFamily="18" charset="0"/>
                <a:cs typeface="Times New Roman" panose="02020603050405020304" pitchFamily="18" charset="0"/>
              </a:rPr>
              <a:t>contrôler</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le</a:t>
            </a:r>
            <a:r>
              <a:rPr sz="240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style</a:t>
            </a:r>
            <a:r>
              <a:rPr sz="2400" spc="5"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et</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les</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librairies</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utilisables</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dans</a:t>
            </a:r>
            <a:r>
              <a:rPr sz="2400" dirty="0">
                <a:solidFill>
                  <a:srgbClr val="3C3C3C"/>
                </a:solidFill>
                <a:latin typeface="Times New Roman" panose="02020603050405020304" pitchFamily="18" charset="0"/>
                <a:cs typeface="Times New Roman" panose="02020603050405020304" pitchFamily="18" charset="0"/>
              </a:rPr>
              <a:t> </a:t>
            </a:r>
            <a:r>
              <a:rPr sz="2400" spc="-5" dirty="0" err="1">
                <a:solidFill>
                  <a:srgbClr val="3C3C3C"/>
                </a:solidFill>
                <a:latin typeface="Times New Roman" panose="02020603050405020304" pitchFamily="18" charset="0"/>
                <a:cs typeface="Times New Roman" panose="02020603050405020304" pitchFamily="18" charset="0"/>
              </a:rPr>
              <a:t>une</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spc="-10" dirty="0">
                <a:solidFill>
                  <a:srgbClr val="3C3C3C"/>
                </a:solidFill>
                <a:latin typeface="Times New Roman" panose="02020603050405020304" pitchFamily="18" charset="0"/>
                <a:cs typeface="Times New Roman" panose="02020603050405020304" pitchFamily="18" charset="0"/>
              </a:rPr>
              <a:t>p</a:t>
            </a:r>
            <a:r>
              <a:rPr lang="fr-FR" sz="2400" spc="-5" dirty="0">
                <a:solidFill>
                  <a:srgbClr val="3C3C3C"/>
                </a:solidFill>
                <a:latin typeface="Times New Roman" panose="02020603050405020304" pitchFamily="18" charset="0"/>
                <a:cs typeface="Times New Roman" panose="02020603050405020304" pitchFamily="18" charset="0"/>
              </a:rPr>
              <a:t>a</a:t>
            </a:r>
            <a:r>
              <a:rPr lang="fr-FR" sz="2400" spc="-15" dirty="0">
                <a:solidFill>
                  <a:srgbClr val="3C3C3C"/>
                </a:solidFill>
                <a:latin typeface="Times New Roman" panose="02020603050405020304" pitchFamily="18" charset="0"/>
                <a:cs typeface="Times New Roman" panose="02020603050405020304" pitchFamily="18" charset="0"/>
              </a:rPr>
              <a:t>g</a:t>
            </a:r>
            <a:r>
              <a:rPr lang="fr-FR" sz="2400" spc="-5" dirty="0">
                <a:solidFill>
                  <a:srgbClr val="3C3C3C"/>
                </a:solidFill>
                <a:latin typeface="Times New Roman" panose="02020603050405020304" pitchFamily="18" charset="0"/>
                <a:cs typeface="Times New Roman" panose="02020603050405020304" pitchFamily="18" charset="0"/>
              </a:rPr>
              <a:t>e</a:t>
            </a:r>
            <a:endParaRPr sz="2400" dirty="0">
              <a:latin typeface="Times New Roman" panose="02020603050405020304" pitchFamily="18" charset="0"/>
              <a:cs typeface="Times New Roman" panose="02020603050405020304" pitchFamily="18" charset="0"/>
            </a:endParaRPr>
          </a:p>
        </p:txBody>
      </p:sp>
      <p:sp>
        <p:nvSpPr>
          <p:cNvPr id="8" name="Espace réservé du numéro de diapositive 7">
            <a:extLst>
              <a:ext uri="{FF2B5EF4-FFF2-40B4-BE49-F238E27FC236}">
                <a16:creationId xmlns:a16="http://schemas.microsoft.com/office/drawing/2014/main" id="{F4227E7A-6E22-49BB-974B-16A5F879A214}"/>
              </a:ext>
            </a:extLst>
          </p:cNvPr>
          <p:cNvSpPr>
            <a:spLocks noGrp="1"/>
          </p:cNvSpPr>
          <p:nvPr>
            <p:ph type="sldNum" sz="quarter" idx="7"/>
          </p:nvPr>
        </p:nvSpPr>
        <p:spPr/>
        <p:txBody>
          <a:bodyPr/>
          <a:lstStyle/>
          <a:p>
            <a:fld id="{B6F15528-21DE-4FAA-801E-634DDDAF4B2B}" type="slidenum">
              <a:rPr lang="fr-FR" smtClean="0"/>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436" y="614172"/>
            <a:ext cx="11309985" cy="1190625"/>
          </a:xfrm>
          <a:custGeom>
            <a:avLst/>
            <a:gdLst/>
            <a:ahLst/>
            <a:cxnLst/>
            <a:rect l="l" t="t" r="r" b="b"/>
            <a:pathLst>
              <a:path w="11309985" h="1190625">
                <a:moveTo>
                  <a:pt x="11309604" y="0"/>
                </a:moveTo>
                <a:lnTo>
                  <a:pt x="0" y="0"/>
                </a:lnTo>
                <a:lnTo>
                  <a:pt x="0" y="1190243"/>
                </a:lnTo>
                <a:lnTo>
                  <a:pt x="11309604" y="1190243"/>
                </a:lnTo>
                <a:lnTo>
                  <a:pt x="11309604" y="0"/>
                </a:lnTo>
                <a:close/>
              </a:path>
            </a:pathLst>
          </a:custGeom>
          <a:solidFill>
            <a:srgbClr val="1A315F"/>
          </a:solidFill>
        </p:spPr>
        <p:txBody>
          <a:bodyPr wrap="square" lIns="0" tIns="0" rIns="0" bIns="0" rtlCol="0"/>
          <a:lstStyle/>
          <a:p>
            <a:endParaRPr/>
          </a:p>
        </p:txBody>
      </p:sp>
      <p:sp>
        <p:nvSpPr>
          <p:cNvPr id="3" name="object 3"/>
          <p:cNvSpPr txBox="1">
            <a:spLocks noGrp="1"/>
          </p:cNvSpPr>
          <p:nvPr>
            <p:ph type="title"/>
          </p:nvPr>
        </p:nvSpPr>
        <p:spPr>
          <a:xfrm>
            <a:off x="672693" y="1217422"/>
            <a:ext cx="652780" cy="452120"/>
          </a:xfrm>
          <a:prstGeom prst="rect">
            <a:avLst/>
          </a:prstGeom>
        </p:spPr>
        <p:txBody>
          <a:bodyPr vert="horz" wrap="square" lIns="0" tIns="12065" rIns="0" bIns="0" rtlCol="0">
            <a:spAutoFit/>
          </a:bodyPr>
          <a:lstStyle/>
          <a:p>
            <a:pPr>
              <a:lnSpc>
                <a:spcPct val="100000"/>
              </a:lnSpc>
              <a:spcBef>
                <a:spcPts val="95"/>
              </a:spcBef>
            </a:pPr>
            <a:r>
              <a:rPr spc="-175" dirty="0"/>
              <a:t>JSTL</a:t>
            </a:r>
          </a:p>
        </p:txBody>
      </p:sp>
      <p:sp>
        <p:nvSpPr>
          <p:cNvPr id="4" name="object 4"/>
          <p:cNvSpPr txBox="1"/>
          <p:nvPr/>
        </p:nvSpPr>
        <p:spPr>
          <a:xfrm>
            <a:off x="580644" y="1759224"/>
            <a:ext cx="11309984" cy="5585503"/>
          </a:xfrm>
          <a:prstGeom prst="rect">
            <a:avLst/>
          </a:prstGeom>
        </p:spPr>
        <p:txBody>
          <a:bodyPr vert="horz" wrap="square" lIns="0" tIns="126365" rIns="0" bIns="0" rtlCol="0">
            <a:spAutoFit/>
          </a:bodyPr>
          <a:lstStyle/>
          <a:p>
            <a:pPr marL="12700">
              <a:lnSpc>
                <a:spcPct val="100000"/>
              </a:lnSpc>
              <a:spcBef>
                <a:spcPts val="995"/>
              </a:spcBef>
            </a:pPr>
            <a:r>
              <a:rPr sz="2400" dirty="0">
                <a:solidFill>
                  <a:srgbClr val="3C3C3C"/>
                </a:solidFill>
                <a:latin typeface="Times New Roman" panose="02020603050405020304" pitchFamily="18" charset="0"/>
                <a:cs typeface="Times New Roman" panose="02020603050405020304" pitchFamily="18" charset="0"/>
              </a:rPr>
              <a:t>Composition</a:t>
            </a:r>
            <a:r>
              <a:rPr sz="2400" spc="-7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684530" indent="-347980">
              <a:lnSpc>
                <a:spcPct val="100000"/>
              </a:lnSpc>
              <a:spcBef>
                <a:spcPts val="785"/>
              </a:spcBef>
              <a:buClr>
                <a:srgbClr val="4590B8"/>
              </a:buClr>
              <a:buSzPct val="90000"/>
              <a:buFont typeface="Cambria"/>
              <a:buChar char="◾"/>
              <a:tabLst>
                <a:tab pos="684530" algn="l"/>
                <a:tab pos="685165" algn="l"/>
              </a:tabLst>
            </a:pPr>
            <a:r>
              <a:rPr sz="2400" spc="-10" dirty="0">
                <a:solidFill>
                  <a:srgbClr val="3C3C3C"/>
                </a:solidFill>
                <a:latin typeface="Times New Roman" panose="02020603050405020304" pitchFamily="18" charset="0"/>
                <a:cs typeface="Times New Roman" panose="02020603050405020304" pitchFamily="18" charset="0"/>
              </a:rPr>
              <a:t>Core</a:t>
            </a:r>
            <a:r>
              <a:rPr sz="2400" spc="-4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tags</a:t>
            </a:r>
            <a:endParaRPr sz="2400" dirty="0">
              <a:latin typeface="Times New Roman" panose="02020603050405020304" pitchFamily="18" charset="0"/>
              <a:cs typeface="Times New Roman" panose="02020603050405020304" pitchFamily="18" charset="0"/>
            </a:endParaRPr>
          </a:p>
          <a:p>
            <a:pPr marL="911860" lvl="1" indent="-270510">
              <a:lnSpc>
                <a:spcPct val="100000"/>
              </a:lnSpc>
              <a:spcBef>
                <a:spcPts val="765"/>
              </a:spcBef>
              <a:buClr>
                <a:srgbClr val="4590B8"/>
              </a:buClr>
              <a:buSzPct val="92307"/>
              <a:buFont typeface="Cambria"/>
              <a:buChar char="◾"/>
              <a:tabLst>
                <a:tab pos="911225" algn="l"/>
                <a:tab pos="912494" algn="l"/>
              </a:tabLst>
            </a:pPr>
            <a:r>
              <a:rPr sz="2400" spc="-5" dirty="0">
                <a:solidFill>
                  <a:srgbClr val="3C3C3C"/>
                </a:solidFill>
                <a:latin typeface="Times New Roman" panose="02020603050405020304" pitchFamily="18" charset="0"/>
                <a:cs typeface="Times New Roman" panose="02020603050405020304" pitchFamily="18" charset="0"/>
              </a:rPr>
              <a:t>Sortie,</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gestion</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des</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variables,</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logique,</a:t>
            </a:r>
            <a:r>
              <a:rPr sz="2400" spc="20" dirty="0">
                <a:solidFill>
                  <a:srgbClr val="3C3C3C"/>
                </a:solidFill>
                <a:latin typeface="Times New Roman" panose="02020603050405020304" pitchFamily="18" charset="0"/>
                <a:cs typeface="Times New Roman" panose="02020603050405020304" pitchFamily="18" charset="0"/>
              </a:rPr>
              <a:t> </a:t>
            </a:r>
            <a:r>
              <a:rPr sz="2400" spc="-5" dirty="0" err="1">
                <a:solidFill>
                  <a:srgbClr val="3C3C3C"/>
                </a:solidFill>
                <a:latin typeface="Times New Roman" panose="02020603050405020304" pitchFamily="18" charset="0"/>
                <a:cs typeface="Times New Roman" panose="02020603050405020304" pitchFamily="18" charset="0"/>
              </a:rPr>
              <a:t>boucles</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dirty="0"/>
              <a:t>&lt;</a:t>
            </a:r>
            <a:r>
              <a:rPr lang="fr-FR" sz="2400" dirty="0" err="1"/>
              <a:t>c:forEach</a:t>
            </a:r>
            <a:r>
              <a:rPr lang="fr-FR" sz="2400" dirty="0"/>
              <a:t>&gt; )</a:t>
            </a:r>
            <a:r>
              <a:rPr sz="2400" spc="-5" dirty="0">
                <a:solidFill>
                  <a:srgbClr val="3C3C3C"/>
                </a:solidFill>
                <a:latin typeface="Times New Roman" panose="02020603050405020304" pitchFamily="18" charset="0"/>
                <a:cs typeface="Times New Roman" panose="02020603050405020304" pitchFamily="18" charset="0"/>
              </a:rPr>
              <a:t>,</a:t>
            </a:r>
            <a:r>
              <a:rPr sz="2400" spc="2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importation</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spc="25" dirty="0">
                <a:solidFill>
                  <a:srgbClr val="3C3C3C"/>
                </a:solidFill>
                <a:latin typeface="Times New Roman" panose="02020603050405020304" pitchFamily="18" charset="0"/>
                <a:cs typeface="Times New Roman" panose="02020603050405020304" pitchFamily="18" charset="0"/>
              </a:rPr>
              <a:t> </a:t>
            </a:r>
            <a:r>
              <a:rPr sz="2400" spc="-15" dirty="0" err="1">
                <a:solidFill>
                  <a:srgbClr val="3C3C3C"/>
                </a:solidFill>
                <a:latin typeface="Times New Roman" panose="02020603050405020304" pitchFamily="18" charset="0"/>
                <a:cs typeface="Times New Roman" panose="02020603050405020304" pitchFamily="18" charset="0"/>
              </a:rPr>
              <a:t>texte</a:t>
            </a:r>
            <a:r>
              <a:rPr lang="fr-FR" sz="2400" spc="-15" dirty="0">
                <a:solidFill>
                  <a:srgbClr val="3C3C3C"/>
                </a:solid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775"/>
              </a:spcBef>
              <a:buClr>
                <a:srgbClr val="4590B8"/>
              </a:buClr>
              <a:buSzPct val="90000"/>
              <a:buFont typeface="Cambria"/>
              <a:buChar char="◾"/>
              <a:tabLst>
                <a:tab pos="641985" algn="l"/>
                <a:tab pos="642620" algn="l"/>
              </a:tabLst>
            </a:pPr>
            <a:r>
              <a:rPr sz="2400" spc="-5" dirty="0">
                <a:solidFill>
                  <a:srgbClr val="3C3C3C"/>
                </a:solidFill>
                <a:latin typeface="Times New Roman" panose="02020603050405020304" pitchFamily="18" charset="0"/>
                <a:cs typeface="Times New Roman" panose="02020603050405020304" pitchFamily="18" charset="0"/>
              </a:rPr>
              <a:t>XML</a:t>
            </a:r>
            <a:r>
              <a:rPr sz="2400" spc="-4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tags</a:t>
            </a:r>
            <a:endParaRPr sz="2400" dirty="0">
              <a:latin typeface="Times New Roman" panose="02020603050405020304" pitchFamily="18" charset="0"/>
              <a:cs typeface="Times New Roman" panose="02020603050405020304" pitchFamily="18" charset="0"/>
            </a:endParaRPr>
          </a:p>
          <a:p>
            <a:pPr marL="911860" lvl="1" indent="-270510">
              <a:lnSpc>
                <a:spcPct val="100000"/>
              </a:lnSpc>
              <a:spcBef>
                <a:spcPts val="765"/>
              </a:spcBef>
              <a:buClr>
                <a:srgbClr val="4590B8"/>
              </a:buClr>
              <a:buSzPct val="92307"/>
              <a:buFont typeface="Cambria"/>
              <a:buChar char="◾"/>
              <a:tabLst>
                <a:tab pos="911225" algn="l"/>
                <a:tab pos="912494" algn="l"/>
              </a:tabLst>
            </a:pPr>
            <a:r>
              <a:rPr sz="2400" spc="-10" dirty="0">
                <a:solidFill>
                  <a:srgbClr val="3C3C3C"/>
                </a:solidFill>
                <a:latin typeface="Times New Roman" panose="02020603050405020304" pitchFamily="18" charset="0"/>
                <a:cs typeface="Times New Roman" panose="02020603050405020304" pitchFamily="18" charset="0"/>
              </a:rPr>
              <a:t>Parsing</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dirty="0"/>
              <a:t>&lt;</a:t>
            </a:r>
            <a:r>
              <a:rPr lang="fr-FR" sz="2400" dirty="0" err="1"/>
              <a:t>x:parse</a:t>
            </a:r>
            <a:r>
              <a:rPr lang="fr-FR" sz="2400" dirty="0"/>
              <a:t>&gt; )</a:t>
            </a:r>
            <a:r>
              <a:rPr sz="2400" spc="-10" dirty="0">
                <a:solidFill>
                  <a:srgbClr val="3C3C3C"/>
                </a:solidFill>
                <a:latin typeface="Times New Roman" panose="02020603050405020304" pitchFamily="18" charset="0"/>
                <a:cs typeface="Times New Roman" panose="02020603050405020304" pitchFamily="18" charset="0"/>
              </a:rPr>
              <a:t>,</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sélection,</a:t>
            </a:r>
            <a:r>
              <a:rPr sz="2400" spc="25" dirty="0">
                <a:solidFill>
                  <a:srgbClr val="3C3C3C"/>
                </a:solidFill>
                <a:latin typeface="Times New Roman" panose="02020603050405020304" pitchFamily="18" charset="0"/>
                <a:cs typeface="Times New Roman" panose="02020603050405020304" pitchFamily="18" charset="0"/>
              </a:rPr>
              <a:t> </a:t>
            </a:r>
            <a:r>
              <a:rPr sz="2400" spc="-55" dirty="0">
                <a:solidFill>
                  <a:srgbClr val="3C3C3C"/>
                </a:solidFill>
                <a:latin typeface="Times New Roman" panose="02020603050405020304" pitchFamily="18" charset="0"/>
                <a:cs typeface="Times New Roman" panose="02020603050405020304" pitchFamily="18" charset="0"/>
              </a:rPr>
              <a:t>XSLT,</a:t>
            </a:r>
            <a:r>
              <a:rPr sz="2400" spc="1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flot</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spc="2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contrôle</a:t>
            </a:r>
            <a:endParaRPr sz="2400" dirty="0">
              <a:latin typeface="Times New Roman" panose="02020603050405020304" pitchFamily="18" charset="0"/>
              <a:cs typeface="Times New Roman" panose="02020603050405020304" pitchFamily="18" charset="0"/>
            </a:endParaRPr>
          </a:p>
          <a:p>
            <a:pPr marL="684530" indent="-347980">
              <a:lnSpc>
                <a:spcPct val="100000"/>
              </a:lnSpc>
              <a:spcBef>
                <a:spcPts val="770"/>
              </a:spcBef>
              <a:buClr>
                <a:srgbClr val="4590B8"/>
              </a:buClr>
              <a:buSzPct val="90000"/>
              <a:buFont typeface="Cambria"/>
              <a:buChar char="◾"/>
              <a:tabLst>
                <a:tab pos="684530" algn="l"/>
                <a:tab pos="685165" algn="l"/>
              </a:tabLst>
            </a:pPr>
            <a:r>
              <a:rPr sz="2400" spc="-5" dirty="0">
                <a:solidFill>
                  <a:srgbClr val="3C3C3C"/>
                </a:solidFill>
                <a:latin typeface="Times New Roman" panose="02020603050405020304" pitchFamily="18" charset="0"/>
                <a:cs typeface="Times New Roman" panose="02020603050405020304" pitchFamily="18" charset="0"/>
              </a:rPr>
              <a:t>Database</a:t>
            </a:r>
            <a:r>
              <a:rPr sz="2400" spc="-6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tags</a:t>
            </a:r>
            <a:endParaRPr sz="2400" dirty="0">
              <a:latin typeface="Times New Roman" panose="02020603050405020304" pitchFamily="18" charset="0"/>
              <a:cs typeface="Times New Roman" panose="02020603050405020304" pitchFamily="18" charset="0"/>
            </a:endParaRPr>
          </a:p>
          <a:p>
            <a:pPr marL="911860" lvl="1" indent="-270510">
              <a:lnSpc>
                <a:spcPct val="100000"/>
              </a:lnSpc>
              <a:spcBef>
                <a:spcPts val="765"/>
              </a:spcBef>
              <a:buClr>
                <a:srgbClr val="4590B8"/>
              </a:buClr>
              <a:buSzPct val="92307"/>
              <a:buFont typeface="Cambria"/>
              <a:buChar char="◾"/>
              <a:tabLst>
                <a:tab pos="911225" algn="l"/>
                <a:tab pos="912494" algn="l"/>
              </a:tabLst>
            </a:pPr>
            <a:r>
              <a:rPr sz="2400" spc="-10" dirty="0">
                <a:solidFill>
                  <a:srgbClr val="3C3C3C"/>
                </a:solidFill>
                <a:latin typeface="Times New Roman" panose="02020603050405020304" pitchFamily="18" charset="0"/>
                <a:cs typeface="Times New Roman" panose="02020603050405020304" pitchFamily="18" charset="0"/>
              </a:rPr>
              <a:t>Connexion,</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accès,</a:t>
            </a:r>
            <a:r>
              <a:rPr sz="2400" spc="15" dirty="0">
                <a:solidFill>
                  <a:srgbClr val="3C3C3C"/>
                </a:solidFill>
                <a:latin typeface="Times New Roman" panose="02020603050405020304" pitchFamily="18" charset="0"/>
                <a:cs typeface="Times New Roman" panose="02020603050405020304" pitchFamily="18" charset="0"/>
              </a:rPr>
              <a:t> </a:t>
            </a:r>
            <a:r>
              <a:rPr sz="2400" spc="-10" dirty="0" err="1">
                <a:solidFill>
                  <a:srgbClr val="3C3C3C"/>
                </a:solidFill>
                <a:latin typeface="Times New Roman" panose="02020603050405020304" pitchFamily="18" charset="0"/>
                <a:cs typeface="Times New Roman" panose="02020603050405020304" pitchFamily="18" charset="0"/>
              </a:rPr>
              <a:t>requêtes</a:t>
            </a:r>
            <a:r>
              <a:rPr lang="fr-FR" sz="2400" spc="-10" dirty="0">
                <a:solidFill>
                  <a:srgbClr val="3C3C3C"/>
                </a:solidFill>
                <a:latin typeface="Times New Roman" panose="02020603050405020304" pitchFamily="18" charset="0"/>
                <a:cs typeface="Times New Roman" panose="02020603050405020304" pitchFamily="18" charset="0"/>
              </a:rPr>
              <a:t> (</a:t>
            </a:r>
            <a:r>
              <a:rPr lang="fr-FR" sz="2400" dirty="0"/>
              <a:t>&lt;</a:t>
            </a:r>
            <a:r>
              <a:rPr lang="fr-FR" sz="2400" dirty="0" err="1"/>
              <a:t>sql:query</a:t>
            </a:r>
            <a:r>
              <a:rPr lang="fr-FR" sz="2400" dirty="0"/>
              <a:t>&gt;, )</a:t>
            </a:r>
            <a:r>
              <a:rPr sz="2400" spc="-10" dirty="0">
                <a:solidFill>
                  <a:srgbClr val="3C3C3C"/>
                </a:solidFill>
                <a:latin typeface="Times New Roman" panose="02020603050405020304" pitchFamily="18" charset="0"/>
                <a:cs typeface="Times New Roman" panose="02020603050405020304" pitchFamily="18" charset="0"/>
              </a:rPr>
              <a:t>,</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mises</a:t>
            </a:r>
            <a:r>
              <a:rPr sz="2400" spc="3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à</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jour</a:t>
            </a:r>
            <a:r>
              <a:rPr sz="2400" spc="1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et</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transactions</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775"/>
              </a:spcBef>
              <a:buClr>
                <a:srgbClr val="4590B8"/>
              </a:buClr>
              <a:buSzPct val="90000"/>
              <a:buFont typeface="Cambria"/>
              <a:buChar char="◾"/>
              <a:tabLst>
                <a:tab pos="641985" algn="l"/>
                <a:tab pos="642620" algn="l"/>
              </a:tabLst>
            </a:pPr>
            <a:r>
              <a:rPr sz="2400" spc="-10" dirty="0">
                <a:solidFill>
                  <a:srgbClr val="3C3C3C"/>
                </a:solidFill>
                <a:latin typeface="Times New Roman" panose="02020603050405020304" pitchFamily="18" charset="0"/>
                <a:cs typeface="Times New Roman" panose="02020603050405020304" pitchFamily="18" charset="0"/>
              </a:rPr>
              <a:t>Format</a:t>
            </a:r>
            <a:r>
              <a:rPr sz="2400" spc="-4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tags</a:t>
            </a:r>
            <a:endParaRPr sz="2400" dirty="0">
              <a:latin typeface="Times New Roman" panose="02020603050405020304" pitchFamily="18" charset="0"/>
              <a:cs typeface="Times New Roman" panose="02020603050405020304" pitchFamily="18" charset="0"/>
            </a:endParaRPr>
          </a:p>
          <a:p>
            <a:pPr marL="911860" lvl="1" indent="-270510">
              <a:lnSpc>
                <a:spcPct val="100000"/>
              </a:lnSpc>
              <a:spcBef>
                <a:spcPts val="765"/>
              </a:spcBef>
              <a:buClr>
                <a:srgbClr val="4590B8"/>
              </a:buClr>
              <a:buSzPct val="92307"/>
              <a:buFont typeface="Cambria"/>
              <a:buChar char="◾"/>
              <a:tabLst>
                <a:tab pos="911225" algn="l"/>
                <a:tab pos="912494" algn="l"/>
              </a:tabLst>
            </a:pPr>
            <a:r>
              <a:rPr sz="2400" spc="-5" dirty="0">
                <a:solidFill>
                  <a:srgbClr val="3C3C3C"/>
                </a:solidFill>
                <a:latin typeface="Times New Roman" panose="02020603050405020304" pitchFamily="18" charset="0"/>
                <a:cs typeface="Times New Roman" panose="02020603050405020304" pitchFamily="18" charset="0"/>
              </a:rPr>
              <a:t>Localisation,</a:t>
            </a:r>
            <a:r>
              <a:rPr sz="2400" spc="10" dirty="0">
                <a:solidFill>
                  <a:srgbClr val="3C3C3C"/>
                </a:solidFill>
                <a:latin typeface="Times New Roman" panose="02020603050405020304" pitchFamily="18" charset="0"/>
                <a:cs typeface="Times New Roman" panose="02020603050405020304" pitchFamily="18" charset="0"/>
              </a:rPr>
              <a:t> </a:t>
            </a:r>
            <a:r>
              <a:rPr sz="2400" spc="-5" dirty="0" err="1">
                <a:solidFill>
                  <a:srgbClr val="3C3C3C"/>
                </a:solidFill>
                <a:latin typeface="Times New Roman" panose="02020603050405020304" pitchFamily="18" charset="0"/>
                <a:cs typeface="Times New Roman" panose="02020603050405020304" pitchFamily="18" charset="0"/>
              </a:rPr>
              <a:t>internationalisation</a:t>
            </a:r>
            <a:r>
              <a:rPr lang="fr-FR" sz="2400" spc="-5" dirty="0">
                <a:solidFill>
                  <a:srgbClr val="3C3C3C"/>
                </a:solidFill>
                <a:latin typeface="Times New Roman" panose="02020603050405020304" pitchFamily="18" charset="0"/>
                <a:cs typeface="Times New Roman" panose="02020603050405020304" pitchFamily="18" charset="0"/>
              </a:rPr>
              <a:t> (</a:t>
            </a:r>
            <a:r>
              <a:rPr lang="fr-FR" sz="2400" dirty="0"/>
              <a:t>&lt;</a:t>
            </a:r>
            <a:r>
              <a:rPr lang="fr-FR" sz="2400" dirty="0" err="1"/>
              <a:t>fmt:formatNumber</a:t>
            </a:r>
            <a:r>
              <a:rPr lang="fr-FR" sz="2400" dirty="0"/>
              <a:t>&gt;, &lt;</a:t>
            </a:r>
            <a:r>
              <a:rPr lang="fr-FR" sz="2400" dirty="0" err="1"/>
              <a:t>fmt:message</a:t>
            </a:r>
            <a:r>
              <a:rPr lang="fr-FR" sz="2400" dirty="0"/>
              <a:t>&gt; )</a:t>
            </a:r>
            <a:endParaRPr lang="fr-FR" sz="2400" spc="-5" dirty="0">
              <a:solidFill>
                <a:srgbClr val="3C3C3C"/>
              </a:solidFill>
              <a:latin typeface="Times New Roman" panose="02020603050405020304" pitchFamily="18" charset="0"/>
              <a:cs typeface="Times New Roman" panose="02020603050405020304" pitchFamily="18" charset="0"/>
            </a:endParaRPr>
          </a:p>
          <a:p>
            <a:pPr marL="641350" lvl="1">
              <a:lnSpc>
                <a:spcPct val="100000"/>
              </a:lnSpc>
              <a:spcBef>
                <a:spcPts val="765"/>
              </a:spcBef>
              <a:buClr>
                <a:srgbClr val="4590B8"/>
              </a:buClr>
              <a:buSzPct val="92307"/>
              <a:tabLst>
                <a:tab pos="911225" algn="l"/>
                <a:tab pos="912494" algn="l"/>
              </a:tabLst>
            </a:pPr>
            <a:r>
              <a:rPr lang="fr-FR" sz="2400" spc="-5" dirty="0">
                <a:solidFill>
                  <a:srgbClr val="3C3C3C"/>
                </a:solidFill>
                <a:latin typeface="Times New Roman" panose="02020603050405020304" pitchFamily="18" charset="0"/>
                <a:cs typeface="Times New Roman" panose="02020603050405020304" pitchFamily="18" charset="0"/>
              </a:rPr>
              <a:t>=&gt; </a:t>
            </a:r>
            <a:r>
              <a:rPr lang="fr-FR" sz="2400" dirty="0"/>
              <a:t>Pour utiliser ces balises JSTL, il est nécessaire de les déclarer dans la page JSP à l’aide d’une directive </a:t>
            </a:r>
            <a:r>
              <a:rPr lang="fr-FR" sz="2400" b="1" dirty="0" err="1"/>
              <a:t>taglib</a:t>
            </a:r>
            <a:r>
              <a:rPr lang="fr-FR" sz="2400" dirty="0"/>
              <a:t>. </a:t>
            </a:r>
          </a:p>
          <a:p>
            <a:pPr marL="911860" lvl="1" indent="-270510">
              <a:lnSpc>
                <a:spcPct val="100000"/>
              </a:lnSpc>
              <a:spcBef>
                <a:spcPts val="765"/>
              </a:spcBef>
              <a:buClr>
                <a:srgbClr val="4590B8"/>
              </a:buClr>
              <a:buSzPct val="92307"/>
              <a:buFont typeface="Cambria"/>
              <a:buChar char="◾"/>
              <a:tabLst>
                <a:tab pos="911225" algn="l"/>
                <a:tab pos="912494" algn="l"/>
              </a:tabLst>
            </a:pPr>
            <a:endParaRPr sz="2400" dirty="0">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24AF1CFD-D743-4478-8D56-1AFBAF02B0D3}"/>
              </a:ext>
            </a:extLst>
          </p:cNvPr>
          <p:cNvSpPr>
            <a:spLocks noGrp="1"/>
          </p:cNvSpPr>
          <p:nvPr>
            <p:ph type="sldNum" sz="quarter" idx="7"/>
          </p:nvPr>
        </p:nvSpPr>
        <p:spPr/>
        <p:txBody>
          <a:bodyPr/>
          <a:lstStyle/>
          <a:p>
            <a:fld id="{B6F15528-21DE-4FAA-801E-634DDDAF4B2B}" type="slidenum">
              <a:rPr lang="fr-FR" smtClean="0"/>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436" y="614172"/>
            <a:ext cx="11309985" cy="1190625"/>
          </a:xfrm>
          <a:custGeom>
            <a:avLst/>
            <a:gdLst/>
            <a:ahLst/>
            <a:cxnLst/>
            <a:rect l="l" t="t" r="r" b="b"/>
            <a:pathLst>
              <a:path w="11309985" h="1190625">
                <a:moveTo>
                  <a:pt x="11309604" y="0"/>
                </a:moveTo>
                <a:lnTo>
                  <a:pt x="0" y="0"/>
                </a:lnTo>
                <a:lnTo>
                  <a:pt x="0" y="1190243"/>
                </a:lnTo>
                <a:lnTo>
                  <a:pt x="11309604" y="1190243"/>
                </a:lnTo>
                <a:lnTo>
                  <a:pt x="11309604" y="0"/>
                </a:lnTo>
                <a:close/>
              </a:path>
            </a:pathLst>
          </a:custGeom>
          <a:solidFill>
            <a:srgbClr val="1A315F"/>
          </a:solidFill>
        </p:spPr>
        <p:txBody>
          <a:bodyPr wrap="square" lIns="0" tIns="0" rIns="0" bIns="0" rtlCol="0"/>
          <a:lstStyle/>
          <a:p>
            <a:endParaRPr/>
          </a:p>
        </p:txBody>
      </p:sp>
      <p:sp>
        <p:nvSpPr>
          <p:cNvPr id="3" name="object 3"/>
          <p:cNvSpPr txBox="1">
            <a:spLocks noGrp="1"/>
          </p:cNvSpPr>
          <p:nvPr>
            <p:ph type="title"/>
          </p:nvPr>
        </p:nvSpPr>
        <p:spPr>
          <a:xfrm>
            <a:off x="672693" y="1217422"/>
            <a:ext cx="652780" cy="452120"/>
          </a:xfrm>
          <a:prstGeom prst="rect">
            <a:avLst/>
          </a:prstGeom>
        </p:spPr>
        <p:txBody>
          <a:bodyPr vert="horz" wrap="square" lIns="0" tIns="12065" rIns="0" bIns="0" rtlCol="0">
            <a:spAutoFit/>
          </a:bodyPr>
          <a:lstStyle/>
          <a:p>
            <a:pPr>
              <a:lnSpc>
                <a:spcPct val="100000"/>
              </a:lnSpc>
              <a:spcBef>
                <a:spcPts val="95"/>
              </a:spcBef>
            </a:pPr>
            <a:r>
              <a:rPr spc="-175" dirty="0"/>
              <a:t>JSTL</a:t>
            </a:r>
          </a:p>
        </p:txBody>
      </p:sp>
      <p:pic>
        <p:nvPicPr>
          <p:cNvPr id="6" name="Image 5">
            <a:extLst>
              <a:ext uri="{FF2B5EF4-FFF2-40B4-BE49-F238E27FC236}">
                <a16:creationId xmlns:a16="http://schemas.microsoft.com/office/drawing/2014/main" id="{710A407F-66BE-4508-A1AE-4929D193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10" y="2590800"/>
            <a:ext cx="6312790" cy="2973578"/>
          </a:xfrm>
          <a:prstGeom prst="rect">
            <a:avLst/>
          </a:prstGeom>
        </p:spPr>
      </p:pic>
      <p:sp>
        <p:nvSpPr>
          <p:cNvPr id="7" name="ZoneTexte 6">
            <a:extLst>
              <a:ext uri="{FF2B5EF4-FFF2-40B4-BE49-F238E27FC236}">
                <a16:creationId xmlns:a16="http://schemas.microsoft.com/office/drawing/2014/main" id="{5FF185F8-0400-44B9-AA7D-074253729F63}"/>
              </a:ext>
            </a:extLst>
          </p:cNvPr>
          <p:cNvSpPr txBox="1"/>
          <p:nvPr/>
        </p:nvSpPr>
        <p:spPr>
          <a:xfrm>
            <a:off x="381000" y="2041959"/>
            <a:ext cx="7239000"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dirty="0"/>
              <a:t>Exemple : afficher une liste de nombres pairs </a:t>
            </a:r>
          </a:p>
        </p:txBody>
      </p:sp>
      <p:sp>
        <p:nvSpPr>
          <p:cNvPr id="8" name="Rectangle 7">
            <a:extLst>
              <a:ext uri="{FF2B5EF4-FFF2-40B4-BE49-F238E27FC236}">
                <a16:creationId xmlns:a16="http://schemas.microsoft.com/office/drawing/2014/main" id="{5ECB0C2B-0281-4BC8-B7ED-FA7C2374A876}"/>
              </a:ext>
            </a:extLst>
          </p:cNvPr>
          <p:cNvSpPr/>
          <p:nvPr/>
        </p:nvSpPr>
        <p:spPr>
          <a:xfrm>
            <a:off x="644118" y="5715000"/>
            <a:ext cx="9109482" cy="369332"/>
          </a:xfrm>
          <a:prstGeom prst="rect">
            <a:avLst/>
          </a:prstGeom>
        </p:spPr>
        <p:txBody>
          <a:bodyPr wrap="square">
            <a:spAutoFit/>
          </a:bodyPr>
          <a:lstStyle/>
          <a:p>
            <a:r>
              <a:rPr lang="fr-FR" dirty="0"/>
              <a:t>=&gt; Ce code afficherait uniquement les nombres pairs (2, 4, 6, 8, 10) dans une liste HTML.</a:t>
            </a:r>
          </a:p>
        </p:txBody>
      </p:sp>
      <mc:AlternateContent xmlns:mc="http://schemas.openxmlformats.org/markup-compatibility/2006" xmlns:p14="http://schemas.microsoft.com/office/powerpoint/2010/main">
        <mc:Choice Requires="p14">
          <p:contentPart p14:bwMode="auto" r:id="rId4">
            <p14:nvContentPartPr>
              <p14:cNvPr id="11" name="Encre 10">
                <a:extLst>
                  <a:ext uri="{FF2B5EF4-FFF2-40B4-BE49-F238E27FC236}">
                    <a16:creationId xmlns:a16="http://schemas.microsoft.com/office/drawing/2014/main" id="{ADE54A27-A188-455D-A585-F3F439B86B3D}"/>
                  </a:ext>
                </a:extLst>
              </p14:cNvPr>
              <p14:cNvContentPartPr/>
              <p14:nvPr/>
            </p14:nvContentPartPr>
            <p14:xfrm>
              <a:off x="5248425" y="2904960"/>
              <a:ext cx="993600" cy="10080"/>
            </p14:xfrm>
          </p:contentPart>
        </mc:Choice>
        <mc:Fallback xmlns="">
          <p:pic>
            <p:nvPicPr>
              <p:cNvPr id="11" name="Encre 10">
                <a:extLst>
                  <a:ext uri="{FF2B5EF4-FFF2-40B4-BE49-F238E27FC236}">
                    <a16:creationId xmlns:a16="http://schemas.microsoft.com/office/drawing/2014/main" id="{ADE54A27-A188-455D-A585-F3F439B86B3D}"/>
                  </a:ext>
                </a:extLst>
              </p:cNvPr>
              <p:cNvPicPr/>
              <p:nvPr/>
            </p:nvPicPr>
            <p:blipFill>
              <a:blip r:embed="rId5"/>
              <a:stretch>
                <a:fillRect/>
              </a:stretch>
            </p:blipFill>
            <p:spPr>
              <a:xfrm>
                <a:off x="5194425" y="2796960"/>
                <a:ext cx="1101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Encre 11">
                <a:extLst>
                  <a:ext uri="{FF2B5EF4-FFF2-40B4-BE49-F238E27FC236}">
                    <a16:creationId xmlns:a16="http://schemas.microsoft.com/office/drawing/2014/main" id="{0427D805-8565-4F0C-962F-3BFB2047FE80}"/>
                  </a:ext>
                </a:extLst>
              </p14:cNvPr>
              <p14:cNvContentPartPr/>
              <p14:nvPr/>
            </p14:nvContentPartPr>
            <p14:xfrm>
              <a:off x="1304625" y="3819360"/>
              <a:ext cx="209520" cy="360"/>
            </p14:xfrm>
          </p:contentPart>
        </mc:Choice>
        <mc:Fallback xmlns="">
          <p:pic>
            <p:nvPicPr>
              <p:cNvPr id="12" name="Encre 11">
                <a:extLst>
                  <a:ext uri="{FF2B5EF4-FFF2-40B4-BE49-F238E27FC236}">
                    <a16:creationId xmlns:a16="http://schemas.microsoft.com/office/drawing/2014/main" id="{0427D805-8565-4F0C-962F-3BFB2047FE80}"/>
                  </a:ext>
                </a:extLst>
              </p:cNvPr>
              <p:cNvPicPr/>
              <p:nvPr/>
            </p:nvPicPr>
            <p:blipFill>
              <a:blip r:embed="rId7"/>
              <a:stretch>
                <a:fillRect/>
              </a:stretch>
            </p:blipFill>
            <p:spPr>
              <a:xfrm>
                <a:off x="1250985" y="3711360"/>
                <a:ext cx="317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cre 12">
                <a:extLst>
                  <a:ext uri="{FF2B5EF4-FFF2-40B4-BE49-F238E27FC236}">
                    <a16:creationId xmlns:a16="http://schemas.microsoft.com/office/drawing/2014/main" id="{619B9F26-31D7-451E-9617-45BD4DDCC722}"/>
                  </a:ext>
                </a:extLst>
              </p14:cNvPr>
              <p14:cNvContentPartPr/>
              <p14:nvPr/>
            </p14:nvContentPartPr>
            <p14:xfrm>
              <a:off x="1638345" y="4095840"/>
              <a:ext cx="233640" cy="360"/>
            </p14:xfrm>
          </p:contentPart>
        </mc:Choice>
        <mc:Fallback xmlns="">
          <p:pic>
            <p:nvPicPr>
              <p:cNvPr id="13" name="Encre 12">
                <a:extLst>
                  <a:ext uri="{FF2B5EF4-FFF2-40B4-BE49-F238E27FC236}">
                    <a16:creationId xmlns:a16="http://schemas.microsoft.com/office/drawing/2014/main" id="{619B9F26-31D7-451E-9617-45BD4DDCC722}"/>
                  </a:ext>
                </a:extLst>
              </p:cNvPr>
              <p:cNvPicPr/>
              <p:nvPr/>
            </p:nvPicPr>
            <p:blipFill>
              <a:blip r:embed="rId9"/>
              <a:stretch>
                <a:fillRect/>
              </a:stretch>
            </p:blipFill>
            <p:spPr>
              <a:xfrm>
                <a:off x="1584705" y="3987840"/>
                <a:ext cx="341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a:extLst>
                  <a:ext uri="{FF2B5EF4-FFF2-40B4-BE49-F238E27FC236}">
                    <a16:creationId xmlns:a16="http://schemas.microsoft.com/office/drawing/2014/main" id="{39CD4591-FEFD-456E-ABB1-C50853CE22DF}"/>
                  </a:ext>
                </a:extLst>
              </p14:cNvPr>
              <p14:cNvContentPartPr/>
              <p14:nvPr/>
            </p14:nvContentPartPr>
            <p14:xfrm>
              <a:off x="1638345" y="4752840"/>
              <a:ext cx="230040" cy="3960"/>
            </p14:xfrm>
          </p:contentPart>
        </mc:Choice>
        <mc:Fallback xmlns="">
          <p:pic>
            <p:nvPicPr>
              <p:cNvPr id="14" name="Encre 13">
                <a:extLst>
                  <a:ext uri="{FF2B5EF4-FFF2-40B4-BE49-F238E27FC236}">
                    <a16:creationId xmlns:a16="http://schemas.microsoft.com/office/drawing/2014/main" id="{39CD4591-FEFD-456E-ABB1-C50853CE22DF}"/>
                  </a:ext>
                </a:extLst>
              </p:cNvPr>
              <p:cNvPicPr/>
              <p:nvPr/>
            </p:nvPicPr>
            <p:blipFill>
              <a:blip r:embed="rId11"/>
              <a:stretch>
                <a:fillRect/>
              </a:stretch>
            </p:blipFill>
            <p:spPr>
              <a:xfrm>
                <a:off x="1584705" y="4645200"/>
                <a:ext cx="337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Encre 14">
                <a:extLst>
                  <a:ext uri="{FF2B5EF4-FFF2-40B4-BE49-F238E27FC236}">
                    <a16:creationId xmlns:a16="http://schemas.microsoft.com/office/drawing/2014/main" id="{9464864C-6D30-4C4F-843C-405572353350}"/>
                  </a:ext>
                </a:extLst>
              </p14:cNvPr>
              <p14:cNvContentPartPr/>
              <p14:nvPr/>
            </p14:nvContentPartPr>
            <p14:xfrm>
              <a:off x="1314345" y="5019600"/>
              <a:ext cx="261720" cy="13680"/>
            </p14:xfrm>
          </p:contentPart>
        </mc:Choice>
        <mc:Fallback xmlns="">
          <p:pic>
            <p:nvPicPr>
              <p:cNvPr id="15" name="Encre 14">
                <a:extLst>
                  <a:ext uri="{FF2B5EF4-FFF2-40B4-BE49-F238E27FC236}">
                    <a16:creationId xmlns:a16="http://schemas.microsoft.com/office/drawing/2014/main" id="{9464864C-6D30-4C4F-843C-405572353350}"/>
                  </a:ext>
                </a:extLst>
              </p:cNvPr>
              <p:cNvPicPr/>
              <p:nvPr/>
            </p:nvPicPr>
            <p:blipFill>
              <a:blip r:embed="rId13"/>
              <a:stretch>
                <a:fillRect/>
              </a:stretch>
            </p:blipFill>
            <p:spPr>
              <a:xfrm>
                <a:off x="1260705" y="4911960"/>
                <a:ext cx="369360" cy="229320"/>
              </a:xfrm>
              <a:prstGeom prst="rect">
                <a:avLst/>
              </a:prstGeom>
            </p:spPr>
          </p:pic>
        </mc:Fallback>
      </mc:AlternateContent>
      <p:sp>
        <p:nvSpPr>
          <p:cNvPr id="19" name="Rectangle 18">
            <a:extLst>
              <a:ext uri="{FF2B5EF4-FFF2-40B4-BE49-F238E27FC236}">
                <a16:creationId xmlns:a16="http://schemas.microsoft.com/office/drawing/2014/main" id="{305DC75B-0DAC-4BBB-9C1A-939121C4D548}"/>
              </a:ext>
            </a:extLst>
          </p:cNvPr>
          <p:cNvSpPr/>
          <p:nvPr/>
        </p:nvSpPr>
        <p:spPr>
          <a:xfrm>
            <a:off x="6324600" y="2724317"/>
            <a:ext cx="6096000" cy="369332"/>
          </a:xfrm>
          <a:prstGeom prst="rect">
            <a:avLst/>
          </a:prstGeom>
        </p:spPr>
        <p:txBody>
          <a:bodyPr>
            <a:spAutoFit/>
          </a:bodyPr>
          <a:lstStyle/>
          <a:p>
            <a:r>
              <a:rPr lang="fr-FR" b="1" dirty="0"/>
              <a:t>// Pour déclarer l'utilisation des balises JSTL</a:t>
            </a:r>
            <a:r>
              <a:rPr lang="fr-FR" dirty="0"/>
              <a:t>,</a:t>
            </a:r>
          </a:p>
        </p:txBody>
      </p:sp>
      <p:sp>
        <p:nvSpPr>
          <p:cNvPr id="20" name="Rectangle 19">
            <a:extLst>
              <a:ext uri="{FF2B5EF4-FFF2-40B4-BE49-F238E27FC236}">
                <a16:creationId xmlns:a16="http://schemas.microsoft.com/office/drawing/2014/main" id="{837CBE2C-EE90-413C-A4A7-B78E781FF011}"/>
              </a:ext>
            </a:extLst>
          </p:cNvPr>
          <p:cNvSpPr/>
          <p:nvPr/>
        </p:nvSpPr>
        <p:spPr>
          <a:xfrm>
            <a:off x="4904308" y="3200400"/>
            <a:ext cx="5474447" cy="369332"/>
          </a:xfrm>
          <a:prstGeom prst="rect">
            <a:avLst/>
          </a:prstGeom>
        </p:spPr>
        <p:txBody>
          <a:bodyPr wrap="none">
            <a:spAutoFit/>
          </a:bodyPr>
          <a:lstStyle/>
          <a:p>
            <a:r>
              <a:rPr lang="fr-FR" b="1" dirty="0"/>
              <a:t>pour faire référence aux balises de la bibliothèque JSTL</a:t>
            </a:r>
            <a:r>
              <a:rPr lang="fr-FR" dirty="0"/>
              <a:t>.</a:t>
            </a:r>
          </a:p>
        </p:txBody>
      </p:sp>
      <p:cxnSp>
        <p:nvCxnSpPr>
          <p:cNvPr id="22" name="Connecteur droit avec flèche 21">
            <a:extLst>
              <a:ext uri="{FF2B5EF4-FFF2-40B4-BE49-F238E27FC236}">
                <a16:creationId xmlns:a16="http://schemas.microsoft.com/office/drawing/2014/main" id="{B0BE494A-47A6-475D-B421-A85CE325A963}"/>
              </a:ext>
            </a:extLst>
          </p:cNvPr>
          <p:cNvCxnSpPr/>
          <p:nvPr/>
        </p:nvCxnSpPr>
        <p:spPr>
          <a:xfrm>
            <a:off x="5943600" y="3065662"/>
            <a:ext cx="0" cy="24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851E696-28D1-40C6-A68E-F9A11A85A1A6}"/>
              </a:ext>
            </a:extLst>
          </p:cNvPr>
          <p:cNvSpPr/>
          <p:nvPr/>
        </p:nvSpPr>
        <p:spPr>
          <a:xfrm>
            <a:off x="4724400" y="3581400"/>
            <a:ext cx="6096000" cy="1477328"/>
          </a:xfrm>
          <a:prstGeom prst="rect">
            <a:avLst/>
          </a:prstGeom>
        </p:spPr>
        <p:txBody>
          <a:bodyPr>
            <a:spAutoFit/>
          </a:bodyPr>
          <a:lstStyle/>
          <a:p>
            <a:r>
              <a:rPr lang="fr-FR" b="1" dirty="0"/>
              <a:t>// </a:t>
            </a:r>
            <a:r>
              <a:rPr lang="fr-FR" dirty="0"/>
              <a:t>La boucle for parcourt les nombres de 1 à 10.</a:t>
            </a:r>
          </a:p>
          <a:p>
            <a:r>
              <a:rPr lang="fr-FR" b="1" dirty="0"/>
              <a:t>//</a:t>
            </a:r>
            <a:r>
              <a:rPr lang="fr-FR" dirty="0"/>
              <a:t>la balise &lt;</a:t>
            </a:r>
            <a:r>
              <a:rPr lang="fr-FR" dirty="0" err="1"/>
              <a:t>c:if</a:t>
            </a:r>
            <a:r>
              <a:rPr lang="fr-FR" dirty="0"/>
              <a:t>&gt; vérifie si le nombre actuel i est pair (c'est-à-dire si i % 2 == 0). Si la condition est vraie (si i est pair), le bloc à l'intérieur du &lt;</a:t>
            </a:r>
            <a:r>
              <a:rPr lang="fr-FR" dirty="0" err="1"/>
              <a:t>c:if</a:t>
            </a:r>
            <a:r>
              <a:rPr lang="fr-FR" dirty="0"/>
              <a:t>&gt; s'exécute, et le nombre est affiché dans un élément de liste &lt;li&gt;.</a:t>
            </a:r>
          </a:p>
        </p:txBody>
      </p:sp>
      <p:sp>
        <p:nvSpPr>
          <p:cNvPr id="9" name="Espace réservé du numéro de diapositive 8">
            <a:extLst>
              <a:ext uri="{FF2B5EF4-FFF2-40B4-BE49-F238E27FC236}">
                <a16:creationId xmlns:a16="http://schemas.microsoft.com/office/drawing/2014/main" id="{8096AAB1-7BA0-412D-A2BF-9A46D005A1EC}"/>
              </a:ext>
            </a:extLst>
          </p:cNvPr>
          <p:cNvSpPr>
            <a:spLocks noGrp="1"/>
          </p:cNvSpPr>
          <p:nvPr>
            <p:ph type="sldNum" sz="quarter" idx="7"/>
          </p:nvPr>
        </p:nvSpPr>
        <p:spPr/>
        <p:txBody>
          <a:bodyPr/>
          <a:lstStyle/>
          <a:p>
            <a:fld id="{B6F15528-21DE-4FAA-801E-634DDDAF4B2B}" type="slidenum">
              <a:rPr lang="fr-FR" smtClean="0"/>
              <a:t>25</a:t>
            </a:fld>
            <a:endParaRPr lang="fr-FR"/>
          </a:p>
        </p:txBody>
      </p:sp>
    </p:spTree>
    <p:extLst>
      <p:ext uri="{BB962C8B-B14F-4D97-AF65-F5344CB8AC3E}">
        <p14:creationId xmlns:p14="http://schemas.microsoft.com/office/powerpoint/2010/main" val="180140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190625"/>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a:latin typeface="Times New Roman"/>
              <a:cs typeface="Times New Roman"/>
            </a:endParaRPr>
          </a:p>
          <a:p>
            <a:pPr marL="231775">
              <a:lnSpc>
                <a:spcPct val="100000"/>
              </a:lnSpc>
            </a:pPr>
            <a:r>
              <a:rPr spc="100" dirty="0"/>
              <a:t>COMMENTAIRES</a:t>
            </a:r>
          </a:p>
        </p:txBody>
      </p:sp>
      <p:sp>
        <p:nvSpPr>
          <p:cNvPr id="3" name="object 3"/>
          <p:cNvSpPr txBox="1"/>
          <p:nvPr/>
        </p:nvSpPr>
        <p:spPr>
          <a:xfrm>
            <a:off x="685800" y="2362200"/>
            <a:ext cx="10896600" cy="2886688"/>
          </a:xfrm>
          <a:prstGeom prst="rect">
            <a:avLst/>
          </a:prstGeom>
        </p:spPr>
        <p:txBody>
          <a:bodyPr vert="horz" wrap="square" lIns="0" tIns="156210" rIns="0" bIns="0" rtlCol="0">
            <a:spAutoFit/>
          </a:bodyPr>
          <a:lstStyle/>
          <a:p>
            <a:pPr marL="12700">
              <a:lnSpc>
                <a:spcPct val="100000"/>
              </a:lnSpc>
              <a:spcBef>
                <a:spcPts val="1230"/>
              </a:spcBef>
            </a:pPr>
            <a:r>
              <a:rPr sz="2400" spc="-5" dirty="0">
                <a:solidFill>
                  <a:srgbClr val="3C3C3C"/>
                </a:solidFill>
                <a:latin typeface="Times New Roman" panose="02020603050405020304" pitchFamily="18" charset="0"/>
                <a:cs typeface="Times New Roman" panose="02020603050405020304" pitchFamily="18" charset="0"/>
              </a:rPr>
              <a:t>Deux</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manières</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placer</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des</a:t>
            </a:r>
            <a:r>
              <a:rPr sz="240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commentaires</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dans</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une</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page</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JSP</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1005"/>
              </a:spcBef>
              <a:buClr>
                <a:srgbClr val="4590B8"/>
              </a:buClr>
              <a:buSzPct val="90625"/>
              <a:buFont typeface="Cambria"/>
              <a:buChar char="◾"/>
              <a:tabLst>
                <a:tab pos="641985" algn="l"/>
                <a:tab pos="642620" algn="l"/>
              </a:tabLst>
            </a:pPr>
            <a:r>
              <a:rPr sz="2400" spc="-5" dirty="0">
                <a:solidFill>
                  <a:srgbClr val="3C3C3C"/>
                </a:solidFill>
                <a:latin typeface="Times New Roman" panose="02020603050405020304" pitchFamily="18" charset="0"/>
                <a:cs typeface="Times New Roman" panose="02020603050405020304" pitchFamily="18" charset="0"/>
              </a:rPr>
              <a:t>&lt;!--</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mon</a:t>
            </a:r>
            <a:r>
              <a:rPr sz="2400"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commentaire</a:t>
            </a:r>
            <a:r>
              <a:rPr sz="2400" spc="2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HTML</a:t>
            </a:r>
            <a:r>
              <a:rPr sz="2400" spc="-1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--&gt;</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985"/>
              </a:spcBef>
              <a:buClr>
                <a:srgbClr val="4590B8"/>
              </a:buClr>
              <a:buSzPct val="90625"/>
              <a:buFont typeface="Cambria"/>
              <a:buChar char="◾"/>
              <a:tabLst>
                <a:tab pos="641985" algn="l"/>
                <a:tab pos="642620" algn="l"/>
              </a:tabLst>
            </a:pPr>
            <a:r>
              <a:rPr sz="2400" spc="-5" dirty="0">
                <a:solidFill>
                  <a:srgbClr val="3C3C3C"/>
                </a:solidFill>
                <a:latin typeface="Times New Roman" panose="02020603050405020304" pitchFamily="18" charset="0"/>
                <a:cs typeface="Times New Roman" panose="02020603050405020304" pitchFamily="18" charset="0"/>
              </a:rPr>
              <a:t>&lt;%--</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mon</a:t>
            </a:r>
            <a:r>
              <a:rPr sz="2400" spc="5"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commentaire</a:t>
            </a:r>
            <a:r>
              <a:rPr sz="2400" spc="2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JSP </a:t>
            </a:r>
            <a:r>
              <a:rPr sz="2400" spc="-5" dirty="0">
                <a:solidFill>
                  <a:srgbClr val="3C3C3C"/>
                </a:solidFill>
                <a:latin typeface="Times New Roman" panose="02020603050405020304" pitchFamily="18" charset="0"/>
                <a:cs typeface="Times New Roman" panose="02020603050405020304" pitchFamily="18" charset="0"/>
              </a:rPr>
              <a:t>--%&gt;</a:t>
            </a:r>
            <a:endParaRPr sz="2400" dirty="0">
              <a:latin typeface="Times New Roman" panose="02020603050405020304" pitchFamily="18" charset="0"/>
              <a:cs typeface="Times New Roman" panose="02020603050405020304" pitchFamily="18" charset="0"/>
            </a:endParaRPr>
          </a:p>
          <a:p>
            <a:pPr marL="12700">
              <a:lnSpc>
                <a:spcPct val="100000"/>
              </a:lnSpc>
              <a:spcBef>
                <a:spcPts val="1015"/>
              </a:spcBef>
            </a:pPr>
            <a:r>
              <a:rPr sz="2400" spc="-5" dirty="0">
                <a:solidFill>
                  <a:srgbClr val="3C3C3C"/>
                </a:solidFill>
                <a:latin typeface="Times New Roman" panose="02020603050405020304" pitchFamily="18" charset="0"/>
                <a:cs typeface="Times New Roman" panose="02020603050405020304" pitchFamily="18" charset="0"/>
              </a:rPr>
              <a:t>Le</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commentaire</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HTML</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est</a:t>
            </a:r>
            <a:r>
              <a:rPr sz="2400" spc="15" dirty="0">
                <a:solidFill>
                  <a:srgbClr val="3C3C3C"/>
                </a:solidFill>
                <a:latin typeface="Times New Roman" panose="02020603050405020304" pitchFamily="18" charset="0"/>
                <a:cs typeface="Times New Roman" panose="02020603050405020304" pitchFamily="18" charset="0"/>
              </a:rPr>
              <a:t> </a:t>
            </a:r>
            <a:r>
              <a:rPr sz="2400" b="1" spc="-10" dirty="0">
                <a:solidFill>
                  <a:srgbClr val="3C3C3C"/>
                </a:solidFill>
                <a:latin typeface="Times New Roman" panose="02020603050405020304" pitchFamily="18" charset="0"/>
                <a:cs typeface="Times New Roman" panose="02020603050405020304" pitchFamily="18" charset="0"/>
              </a:rPr>
              <a:t>transmis</a:t>
            </a:r>
            <a:r>
              <a:rPr sz="2400" b="1" spc="-25" dirty="0">
                <a:solidFill>
                  <a:srgbClr val="3C3C3C"/>
                </a:solidFill>
                <a:latin typeface="Times New Roman" panose="02020603050405020304" pitchFamily="18" charset="0"/>
                <a:cs typeface="Times New Roman" panose="02020603050405020304" pitchFamily="18" charset="0"/>
              </a:rPr>
              <a:t> </a:t>
            </a:r>
            <a:r>
              <a:rPr sz="2400" b="1" dirty="0">
                <a:solidFill>
                  <a:srgbClr val="3C3C3C"/>
                </a:solidFill>
                <a:latin typeface="Times New Roman" panose="02020603050405020304" pitchFamily="18" charset="0"/>
                <a:cs typeface="Times New Roman" panose="02020603050405020304" pitchFamily="18" charset="0"/>
              </a:rPr>
              <a:t>à la </a:t>
            </a:r>
            <a:r>
              <a:rPr sz="2400" b="1" spc="-5" dirty="0">
                <a:solidFill>
                  <a:srgbClr val="3C3C3C"/>
                </a:solidFill>
                <a:latin typeface="Times New Roman" panose="02020603050405020304" pitchFamily="18" charset="0"/>
                <a:cs typeface="Times New Roman" panose="02020603050405020304" pitchFamily="18" charset="0"/>
              </a:rPr>
              <a:t>réponse</a:t>
            </a:r>
            <a:r>
              <a:rPr sz="2400" spc="-5" dirty="0">
                <a:solidFill>
                  <a:srgbClr val="3C3C3C"/>
                </a:solidFill>
                <a:latin typeface="Times New Roman" panose="02020603050405020304" pitchFamily="18" charset="0"/>
                <a:cs typeface="Times New Roman" panose="02020603050405020304" pitchFamily="18" charset="0"/>
              </a:rPr>
              <a:t>.</a:t>
            </a:r>
            <a:r>
              <a:rPr sz="2400" spc="-5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Généralement</a:t>
            </a:r>
            <a:r>
              <a:rPr sz="2400"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préférer</a:t>
            </a:r>
            <a:r>
              <a:rPr sz="2400" dirty="0">
                <a:solidFill>
                  <a:srgbClr val="3C3C3C"/>
                </a:solidFill>
                <a:latin typeface="Times New Roman" panose="02020603050405020304" pitchFamily="18" charset="0"/>
                <a:cs typeface="Times New Roman" panose="02020603050405020304" pitchFamily="18" charset="0"/>
              </a:rPr>
              <a:t> ceux</a:t>
            </a:r>
            <a:r>
              <a:rPr sz="2400" spc="1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en</a:t>
            </a:r>
            <a:r>
              <a:rPr sz="2400" spc="5"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JSP</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pour</a:t>
            </a:r>
            <a:r>
              <a:rPr sz="2400" spc="10" dirty="0">
                <a:solidFill>
                  <a:srgbClr val="3C3C3C"/>
                </a:solidFill>
                <a:latin typeface="Times New Roman" panose="02020603050405020304" pitchFamily="18" charset="0"/>
                <a:cs typeface="Times New Roman" panose="02020603050405020304" pitchFamily="18" charset="0"/>
              </a:rPr>
              <a:t> </a:t>
            </a:r>
            <a:r>
              <a:rPr sz="2400" dirty="0">
                <a:solidFill>
                  <a:srgbClr val="3C3C3C"/>
                </a:solidFill>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641985" indent="-305435">
              <a:lnSpc>
                <a:spcPct val="100000"/>
              </a:lnSpc>
              <a:spcBef>
                <a:spcPts val="1000"/>
              </a:spcBef>
              <a:buClr>
                <a:srgbClr val="4590B8"/>
              </a:buClr>
              <a:buSzPct val="90625"/>
              <a:buFont typeface="Cambria"/>
              <a:buChar char="◾"/>
              <a:tabLst>
                <a:tab pos="641985" algn="l"/>
                <a:tab pos="642620" algn="l"/>
              </a:tabLst>
            </a:pPr>
            <a:r>
              <a:rPr sz="2400" spc="-5" dirty="0">
                <a:solidFill>
                  <a:srgbClr val="3C3C3C"/>
                </a:solidFill>
                <a:latin typeface="Times New Roman" panose="02020603050405020304" pitchFamily="18" charset="0"/>
                <a:cs typeface="Times New Roman" panose="02020603050405020304" pitchFamily="18" charset="0"/>
              </a:rPr>
              <a:t>Limiter la bande</a:t>
            </a:r>
            <a:r>
              <a:rPr sz="240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passante</a:t>
            </a:r>
            <a:r>
              <a:rPr sz="2400" spc="-1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(les</a:t>
            </a:r>
            <a:r>
              <a:rPr sz="2400" dirty="0">
                <a:solidFill>
                  <a:srgbClr val="3C3C3C"/>
                </a:solidFill>
                <a:latin typeface="Times New Roman" panose="02020603050405020304" pitchFamily="18" charset="0"/>
                <a:cs typeface="Times New Roman" panose="02020603050405020304" pitchFamily="18" charset="0"/>
              </a:rPr>
              <a:t> </a:t>
            </a:r>
            <a:r>
              <a:rPr sz="2400" spc="-15" dirty="0">
                <a:solidFill>
                  <a:srgbClr val="3C3C3C"/>
                </a:solidFill>
                <a:latin typeface="Times New Roman" panose="02020603050405020304" pitchFamily="18" charset="0"/>
                <a:cs typeface="Times New Roman" panose="02020603050405020304" pitchFamily="18" charset="0"/>
              </a:rPr>
              <a:t>commentaires</a:t>
            </a:r>
            <a:r>
              <a:rPr sz="2400" spc="4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JSP</a:t>
            </a:r>
            <a:r>
              <a:rPr sz="2400" spc="1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ne</a:t>
            </a:r>
            <a:r>
              <a:rPr sz="2400" spc="10"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sont</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pas</a:t>
            </a:r>
            <a:r>
              <a:rPr sz="2400" spc="5" dirty="0">
                <a:solidFill>
                  <a:srgbClr val="3C3C3C"/>
                </a:solidFill>
                <a:latin typeface="Times New Roman" panose="02020603050405020304" pitchFamily="18" charset="0"/>
                <a:cs typeface="Times New Roman" panose="02020603050405020304" pitchFamily="18" charset="0"/>
              </a:rPr>
              <a:t> </a:t>
            </a:r>
            <a:r>
              <a:rPr sz="2400" spc="-10" dirty="0">
                <a:solidFill>
                  <a:srgbClr val="3C3C3C"/>
                </a:solidFill>
                <a:latin typeface="Times New Roman" panose="02020603050405020304" pitchFamily="18" charset="0"/>
                <a:cs typeface="Times New Roman" panose="02020603050405020304" pitchFamily="18" charset="0"/>
              </a:rPr>
              <a:t>transmis</a:t>
            </a:r>
            <a:r>
              <a:rPr sz="2400"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au</a:t>
            </a:r>
            <a:r>
              <a:rPr sz="2400" spc="5" dirty="0">
                <a:solidFill>
                  <a:srgbClr val="3C3C3C"/>
                </a:solidFill>
                <a:latin typeface="Times New Roman" panose="02020603050405020304" pitchFamily="18" charset="0"/>
                <a:cs typeface="Times New Roman" panose="02020603050405020304" pitchFamily="18" charset="0"/>
              </a:rPr>
              <a:t> </a:t>
            </a:r>
            <a:r>
              <a:rPr sz="2400" spc="-5" dirty="0">
                <a:solidFill>
                  <a:srgbClr val="3C3C3C"/>
                </a:solidFill>
                <a:latin typeface="Times New Roman" panose="02020603050405020304" pitchFamily="18" charset="0"/>
                <a:cs typeface="Times New Roman" panose="02020603050405020304" pitchFamily="18" charset="0"/>
              </a:rPr>
              <a:t>client)</a:t>
            </a:r>
            <a:endParaRPr sz="2400" dirty="0">
              <a:latin typeface="Times New Roman" panose="02020603050405020304" pitchFamily="18" charset="0"/>
              <a:cs typeface="Times New Roman" panose="02020603050405020304" pitchFamily="18" charset="0"/>
            </a:endParaRPr>
          </a:p>
        </p:txBody>
      </p:sp>
      <p:sp>
        <p:nvSpPr>
          <p:cNvPr id="6" name="Espace réservé du numéro de diapositive 5">
            <a:extLst>
              <a:ext uri="{FF2B5EF4-FFF2-40B4-BE49-F238E27FC236}">
                <a16:creationId xmlns:a16="http://schemas.microsoft.com/office/drawing/2014/main" id="{8D9695FF-7D0C-488E-B77D-8C5733C591DD}"/>
              </a:ext>
            </a:extLst>
          </p:cNvPr>
          <p:cNvSpPr>
            <a:spLocks noGrp="1"/>
          </p:cNvSpPr>
          <p:nvPr>
            <p:ph type="sldNum" sz="quarter" idx="7"/>
          </p:nvPr>
        </p:nvSpPr>
        <p:spPr/>
        <p:txBody>
          <a:bodyPr/>
          <a:lstStyle/>
          <a:p>
            <a:fld id="{B6F15528-21DE-4FAA-801E-634DDDAF4B2B}" type="slidenum">
              <a:rPr lang="fr-FR" smtClean="0"/>
              <a:t>26</a:t>
            </a:fld>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2DE49D2D-E260-4B3F-9AD8-3A48EE044623}"/>
              </a:ext>
            </a:extLst>
          </p:cNvPr>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100" dirty="0"/>
              <a:t>Exemple </a:t>
            </a:r>
            <a:endParaRPr spc="100" dirty="0"/>
          </a:p>
        </p:txBody>
      </p:sp>
      <p:sp>
        <p:nvSpPr>
          <p:cNvPr id="5" name="Rectangle 4">
            <a:extLst>
              <a:ext uri="{FF2B5EF4-FFF2-40B4-BE49-F238E27FC236}">
                <a16:creationId xmlns:a16="http://schemas.microsoft.com/office/drawing/2014/main" id="{E0FF56EC-9B64-457E-99F6-6A7AFED22121}"/>
              </a:ext>
            </a:extLst>
          </p:cNvPr>
          <p:cNvSpPr/>
          <p:nvPr/>
        </p:nvSpPr>
        <p:spPr>
          <a:xfrm>
            <a:off x="440436" y="1873124"/>
            <a:ext cx="6983643" cy="461665"/>
          </a:xfrm>
          <a:prstGeom prst="rect">
            <a:avLst/>
          </a:prstGeom>
        </p:spPr>
        <p:txBody>
          <a:bodyPr wrap="none">
            <a:spAutoFit/>
          </a:bodyPr>
          <a:lstStyle/>
          <a:p>
            <a:pPr marL="342900" indent="-342900">
              <a:buFont typeface="Wingdings" panose="05000000000000000000" pitchFamily="2" charset="2"/>
              <a:buChar char="v"/>
            </a:pPr>
            <a:r>
              <a:rPr lang="fr-FR" sz="2400" i="1" u="sng" dirty="0">
                <a:latin typeface="Times New Roman" panose="02020603050405020304" pitchFamily="18" charset="0"/>
                <a:cs typeface="Times New Roman" panose="02020603050405020304" pitchFamily="18" charset="0"/>
              </a:rPr>
              <a:t>Création d'une page JSP de base avec des directives</a:t>
            </a:r>
          </a:p>
        </p:txBody>
      </p:sp>
      <p:sp>
        <p:nvSpPr>
          <p:cNvPr id="7" name="Rectangle 6">
            <a:extLst>
              <a:ext uri="{FF2B5EF4-FFF2-40B4-BE49-F238E27FC236}">
                <a16:creationId xmlns:a16="http://schemas.microsoft.com/office/drawing/2014/main" id="{2F8AD7E7-C119-40D8-A4C5-61EAA83BACCF}"/>
              </a:ext>
            </a:extLst>
          </p:cNvPr>
          <p:cNvSpPr/>
          <p:nvPr/>
        </p:nvSpPr>
        <p:spPr>
          <a:xfrm>
            <a:off x="762000" y="2286000"/>
            <a:ext cx="11309985" cy="5386090"/>
          </a:xfrm>
          <a:prstGeom prst="rect">
            <a:avLst/>
          </a:prstGeom>
        </p:spPr>
        <p:txBody>
          <a:bodyPr wrap="squar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Créez un code d’une page JSP qui permet : </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D’ajouter une directive page pour définir l'encodage en UTF-8 et le type de contenu à </a:t>
            </a:r>
            <a:r>
              <a:rPr lang="fr-FR" sz="2400" dirty="0" err="1">
                <a:latin typeface="Times New Roman" panose="02020603050405020304" pitchFamily="18" charset="0"/>
                <a:cs typeface="Times New Roman" panose="02020603050405020304" pitchFamily="18" charset="0"/>
              </a:rPr>
              <a:t>text</a:t>
            </a:r>
            <a:r>
              <a:rPr lang="fr-FR" sz="2400" dirty="0">
                <a:latin typeface="Times New Roman" panose="02020603050405020304" pitchFamily="18" charset="0"/>
                <a:cs typeface="Times New Roman" panose="02020603050405020304" pitchFamily="18" charset="0"/>
              </a:rPr>
              <a:t>/html.</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D’utiliser une expression JSP pour afficher une variable texte simple comme "Bienvenue sur ma première page JSP«  sous forme d’un titre.  </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De déclarer une variable d'instance pour représenter un compteur initialisé à 0,</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D’incrémenter ce compteur à chaque consultation de la page. </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D’utiliser une expression JSP pour afficher la valeur actuelle du compteur dans une balise &lt;p&gt; sur la page.</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D’importer la bibliothèque JSTL  (</a:t>
            </a:r>
            <a:r>
              <a:rPr lang="en-US" sz="2400" dirty="0">
                <a:latin typeface="Times New Roman" panose="02020603050405020304" pitchFamily="18" charset="0"/>
                <a:cs typeface="Times New Roman" panose="02020603050405020304" pitchFamily="18" charset="0"/>
              </a:rPr>
              <a:t>http://example.com/</a:t>
            </a:r>
            <a:r>
              <a:rPr lang="fr-FR" sz="2400" dirty="0" err="1">
                <a:latin typeface="Times New Roman" panose="02020603050405020304" pitchFamily="18" charset="0"/>
                <a:cs typeface="Times New Roman" panose="02020603050405020304" pitchFamily="18" charset="0"/>
              </a:rPr>
              <a:t>jstl</a:t>
            </a:r>
            <a:r>
              <a:rPr lang="fr-FR" sz="2400" dirty="0">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D’afficher une liste HTML de nombres </a:t>
            </a:r>
            <a:r>
              <a:rPr lang="fr-FR" sz="2400" dirty="0"/>
              <a:t>impairs </a:t>
            </a:r>
            <a:r>
              <a:rPr lang="fr-FR" sz="2400" dirty="0">
                <a:latin typeface="Times New Roman" panose="02020603050405020304" pitchFamily="18" charset="0"/>
                <a:cs typeface="Times New Roman" panose="02020603050405020304" pitchFamily="18" charset="0"/>
              </a:rPr>
              <a:t>de 1 à 100</a:t>
            </a:r>
          </a:p>
          <a:p>
            <a:pPr marL="742950" lvl="1"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p:txBody>
      </p:sp>
      <p:sp>
        <p:nvSpPr>
          <p:cNvPr id="8" name="Espace réservé du numéro de diapositive 7">
            <a:extLst>
              <a:ext uri="{FF2B5EF4-FFF2-40B4-BE49-F238E27FC236}">
                <a16:creationId xmlns:a16="http://schemas.microsoft.com/office/drawing/2014/main" id="{72730B7C-4183-46F2-9526-D83C6E9B2488}"/>
              </a:ext>
            </a:extLst>
          </p:cNvPr>
          <p:cNvSpPr>
            <a:spLocks noGrp="1"/>
          </p:cNvSpPr>
          <p:nvPr>
            <p:ph type="sldNum" sz="quarter" idx="7"/>
          </p:nvPr>
        </p:nvSpPr>
        <p:spPr/>
        <p:txBody>
          <a:bodyPr/>
          <a:lstStyle/>
          <a:p>
            <a:fld id="{B6F15528-21DE-4FAA-801E-634DDDAF4B2B}" type="slidenum">
              <a:rPr lang="fr-FR" smtClean="0"/>
              <a:t>27</a:t>
            </a:fld>
            <a:endParaRPr lang="fr-FR"/>
          </a:p>
        </p:txBody>
      </p:sp>
    </p:spTree>
    <p:extLst>
      <p:ext uri="{BB962C8B-B14F-4D97-AF65-F5344CB8AC3E}">
        <p14:creationId xmlns:p14="http://schemas.microsoft.com/office/powerpoint/2010/main" val="361964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pic>
        <p:nvPicPr>
          <p:cNvPr id="5" name="Image 4">
            <a:extLst>
              <a:ext uri="{FF2B5EF4-FFF2-40B4-BE49-F238E27FC236}">
                <a16:creationId xmlns:a16="http://schemas.microsoft.com/office/drawing/2014/main" id="{E1355790-F033-4B5D-8E18-5D1E09167D39}"/>
              </a:ext>
            </a:extLst>
          </p:cNvPr>
          <p:cNvPicPr>
            <a:picLocks noChangeAspect="1"/>
          </p:cNvPicPr>
          <p:nvPr/>
        </p:nvPicPr>
        <p:blipFill>
          <a:blip r:embed="rId3"/>
          <a:stretch>
            <a:fillRect/>
          </a:stretch>
        </p:blipFill>
        <p:spPr>
          <a:xfrm>
            <a:off x="533400" y="2667000"/>
            <a:ext cx="11125200" cy="3576828"/>
          </a:xfrm>
          <a:prstGeom prst="rect">
            <a:avLst/>
          </a:prstGeom>
        </p:spPr>
      </p:pic>
      <p:sp>
        <p:nvSpPr>
          <p:cNvPr id="6" name="ZoneTexte 5">
            <a:extLst>
              <a:ext uri="{FF2B5EF4-FFF2-40B4-BE49-F238E27FC236}">
                <a16:creationId xmlns:a16="http://schemas.microsoft.com/office/drawing/2014/main" id="{DD7A0683-4DAB-447D-8267-4FD0AF3DC217}"/>
              </a:ext>
            </a:extLst>
          </p:cNvPr>
          <p:cNvSpPr txBox="1"/>
          <p:nvPr/>
        </p:nvSpPr>
        <p:spPr>
          <a:xfrm>
            <a:off x="440436" y="2057400"/>
            <a:ext cx="7712964"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t>L’architecture MVC : Model </a:t>
            </a:r>
            <a:r>
              <a:rPr lang="fr-FR" b="1" dirty="0" err="1"/>
              <a:t>View</a:t>
            </a:r>
            <a:r>
              <a:rPr lang="fr-FR" b="1" dirty="0"/>
              <a:t> Controller ou Modèle Vue Contrôleur</a:t>
            </a:r>
          </a:p>
        </p:txBody>
      </p:sp>
      <p:sp>
        <p:nvSpPr>
          <p:cNvPr id="7" name="Espace réservé du numéro de diapositive 6">
            <a:extLst>
              <a:ext uri="{FF2B5EF4-FFF2-40B4-BE49-F238E27FC236}">
                <a16:creationId xmlns:a16="http://schemas.microsoft.com/office/drawing/2014/main" id="{BE235693-F1C4-40F8-859F-EA1857D90DE1}"/>
              </a:ext>
            </a:extLst>
          </p:cNvPr>
          <p:cNvSpPr>
            <a:spLocks noGrp="1"/>
          </p:cNvSpPr>
          <p:nvPr>
            <p:ph type="sldNum" sz="quarter" idx="7"/>
          </p:nvPr>
        </p:nvSpPr>
        <p:spPr/>
        <p:txBody>
          <a:bodyPr/>
          <a:lstStyle/>
          <a:p>
            <a:fld id="{B6F15528-21DE-4FAA-801E-634DDDAF4B2B}" type="slidenum">
              <a:rPr lang="fr-FR" smtClean="0"/>
              <a:t>28</a:t>
            </a:fld>
            <a:endParaRPr lang="fr-FR"/>
          </a:p>
        </p:txBody>
      </p:sp>
    </p:spTree>
    <p:extLst>
      <p:ext uri="{BB962C8B-B14F-4D97-AF65-F5344CB8AC3E}">
        <p14:creationId xmlns:p14="http://schemas.microsoft.com/office/powerpoint/2010/main" val="1026032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2057400"/>
            <a:ext cx="7712964"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latin typeface="Arial" panose="020B0604020202020204" pitchFamily="34" charset="0"/>
              </a:rPr>
              <a:t>L’architecture MVC et JSP :</a:t>
            </a:r>
          </a:p>
        </p:txBody>
      </p:sp>
      <p:pic>
        <p:nvPicPr>
          <p:cNvPr id="8" name="Image 7">
            <a:extLst>
              <a:ext uri="{FF2B5EF4-FFF2-40B4-BE49-F238E27FC236}">
                <a16:creationId xmlns:a16="http://schemas.microsoft.com/office/drawing/2014/main" id="{963E873C-8C04-4C09-94EB-E1518DEF2EFE}"/>
              </a:ext>
            </a:extLst>
          </p:cNvPr>
          <p:cNvPicPr>
            <a:picLocks noChangeAspect="1"/>
          </p:cNvPicPr>
          <p:nvPr/>
        </p:nvPicPr>
        <p:blipFill rotWithShape="1">
          <a:blip r:embed="rId3">
            <a:extLst>
              <a:ext uri="{28A0092B-C50C-407E-A947-70E740481C1C}">
                <a14:useLocalDpi xmlns:a14="http://schemas.microsoft.com/office/drawing/2010/main" val="0"/>
              </a:ext>
            </a:extLst>
          </a:blip>
          <a:srcRect t="2274"/>
          <a:stretch/>
        </p:blipFill>
        <p:spPr>
          <a:xfrm>
            <a:off x="1492462" y="2790818"/>
            <a:ext cx="9207076" cy="3951580"/>
          </a:xfrm>
          <a:prstGeom prst="rect">
            <a:avLst/>
          </a:prstGeom>
        </p:spPr>
      </p:pic>
      <p:sp>
        <p:nvSpPr>
          <p:cNvPr id="5" name="Espace réservé du numéro de diapositive 4">
            <a:extLst>
              <a:ext uri="{FF2B5EF4-FFF2-40B4-BE49-F238E27FC236}">
                <a16:creationId xmlns:a16="http://schemas.microsoft.com/office/drawing/2014/main" id="{80A27FF8-E1AF-4CA0-8251-B1E24658DB99}"/>
              </a:ext>
            </a:extLst>
          </p:cNvPr>
          <p:cNvSpPr>
            <a:spLocks noGrp="1"/>
          </p:cNvSpPr>
          <p:nvPr>
            <p:ph type="sldNum" sz="quarter" idx="7"/>
          </p:nvPr>
        </p:nvSpPr>
        <p:spPr/>
        <p:txBody>
          <a:bodyPr/>
          <a:lstStyle/>
          <a:p>
            <a:fld id="{B6F15528-21DE-4FAA-801E-634DDDAF4B2B}" type="slidenum">
              <a:rPr lang="fr-FR" smtClean="0"/>
              <a:t>29</a:t>
            </a:fld>
            <a:endParaRPr lang="fr-FR"/>
          </a:p>
        </p:txBody>
      </p:sp>
    </p:spTree>
    <p:extLst>
      <p:ext uri="{BB962C8B-B14F-4D97-AF65-F5344CB8AC3E}">
        <p14:creationId xmlns:p14="http://schemas.microsoft.com/office/powerpoint/2010/main" val="1522900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1A315F"/>
          </a:solidFill>
        </p:spPr>
        <p:txBody>
          <a:bodyPr wrap="square" lIns="0" tIns="0" rIns="0" bIns="0" rtlCol="0"/>
          <a:lstStyle/>
          <a:p>
            <a:endParaRPr/>
          </a:p>
        </p:txBody>
      </p:sp>
      <p:sp>
        <p:nvSpPr>
          <p:cNvPr id="3" name="object 3"/>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4" name="object 4"/>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4590B8"/>
          </a:solidFill>
        </p:spPr>
        <p:txBody>
          <a:bodyPr wrap="square" lIns="0" tIns="0" rIns="0" bIns="0" rtlCol="0"/>
          <a:lstStyle/>
          <a:p>
            <a:endParaRPr/>
          </a:p>
        </p:txBody>
      </p:sp>
      <p:sp>
        <p:nvSpPr>
          <p:cNvPr id="5" name="object 5"/>
          <p:cNvSpPr/>
          <p:nvPr/>
        </p:nvSpPr>
        <p:spPr>
          <a:xfrm>
            <a:off x="440436" y="614172"/>
            <a:ext cx="11309985" cy="1190625"/>
          </a:xfrm>
          <a:custGeom>
            <a:avLst/>
            <a:gdLst/>
            <a:ahLst/>
            <a:cxnLst/>
            <a:rect l="l" t="t" r="r" b="b"/>
            <a:pathLst>
              <a:path w="11309985" h="1190625">
                <a:moveTo>
                  <a:pt x="11309604" y="0"/>
                </a:moveTo>
                <a:lnTo>
                  <a:pt x="0" y="0"/>
                </a:lnTo>
                <a:lnTo>
                  <a:pt x="0" y="1190243"/>
                </a:lnTo>
                <a:lnTo>
                  <a:pt x="11309604" y="1190243"/>
                </a:lnTo>
                <a:lnTo>
                  <a:pt x="11309604" y="0"/>
                </a:lnTo>
                <a:close/>
              </a:path>
            </a:pathLst>
          </a:custGeom>
          <a:solidFill>
            <a:srgbClr val="1A315F"/>
          </a:solidFill>
        </p:spPr>
        <p:txBody>
          <a:bodyPr wrap="square" lIns="0" tIns="0" rIns="0" bIns="0" rtlCol="0"/>
          <a:lstStyle/>
          <a:p>
            <a:endParaRPr/>
          </a:p>
        </p:txBody>
      </p:sp>
      <p:sp>
        <p:nvSpPr>
          <p:cNvPr id="6" name="object 6"/>
          <p:cNvSpPr txBox="1"/>
          <p:nvPr/>
        </p:nvSpPr>
        <p:spPr>
          <a:xfrm>
            <a:off x="672692" y="1217422"/>
            <a:ext cx="8776107" cy="886781"/>
          </a:xfrm>
          <a:prstGeom prst="rect">
            <a:avLst/>
          </a:prstGeom>
        </p:spPr>
        <p:txBody>
          <a:bodyPr vert="horz" wrap="square" lIns="0" tIns="12065" rIns="0" bIns="0" rtlCol="0">
            <a:spAutoFit/>
          </a:bodyPr>
          <a:lstStyle/>
          <a:p>
            <a:pPr>
              <a:lnSpc>
                <a:spcPct val="100000"/>
              </a:lnSpc>
              <a:spcBef>
                <a:spcPts val="95"/>
              </a:spcBef>
            </a:pPr>
            <a:r>
              <a:rPr lang="fr-FR" sz="2800" spc="-280" dirty="0" err="1">
                <a:solidFill>
                  <a:srgbClr val="FFFFFF"/>
                </a:solidFill>
                <a:latin typeface="Trebuchet MS"/>
                <a:cs typeface="Trebuchet MS"/>
              </a:rPr>
              <a:t>Qu</a:t>
            </a:r>
            <a:r>
              <a:rPr lang="fr-FR" sz="2800" spc="-280" dirty="0">
                <a:solidFill>
                  <a:srgbClr val="FFFFFF"/>
                </a:solidFill>
                <a:latin typeface="Trebuchet MS"/>
                <a:cs typeface="Trebuchet MS"/>
              </a:rPr>
              <a:t> ’est ce qu’une JSP ?</a:t>
            </a:r>
          </a:p>
          <a:p>
            <a:pPr>
              <a:lnSpc>
                <a:spcPct val="100000"/>
              </a:lnSpc>
              <a:spcBef>
                <a:spcPts val="95"/>
              </a:spcBef>
            </a:pPr>
            <a:endParaRPr sz="2800" dirty="0">
              <a:latin typeface="Trebuchet MS"/>
              <a:cs typeface="Trebuchet MS"/>
            </a:endParaRPr>
          </a:p>
        </p:txBody>
      </p:sp>
      <p:sp>
        <p:nvSpPr>
          <p:cNvPr id="17" name="Rectangle 16">
            <a:extLst>
              <a:ext uri="{FF2B5EF4-FFF2-40B4-BE49-F238E27FC236}">
                <a16:creationId xmlns:a16="http://schemas.microsoft.com/office/drawing/2014/main" id="{B76298C8-1B18-4A07-BCA2-C2E8C6A2B5F5}"/>
              </a:ext>
            </a:extLst>
          </p:cNvPr>
          <p:cNvSpPr/>
          <p:nvPr/>
        </p:nvSpPr>
        <p:spPr>
          <a:xfrm>
            <a:off x="475270" y="1828800"/>
            <a:ext cx="11270197" cy="1938992"/>
          </a:xfrm>
          <a:prstGeom prst="rect">
            <a:avLst/>
          </a:prstGeom>
        </p:spPr>
        <p:txBody>
          <a:bodyPr wrap="square">
            <a:spAutoFit/>
          </a:bodyPr>
          <a:lstStyle/>
          <a:p>
            <a:pPr marL="285750" indent="-285750">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Définition :</a:t>
            </a:r>
          </a:p>
          <a:p>
            <a:pPr lvl="1">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Java Server Pages (JSP)</a:t>
            </a:r>
            <a:r>
              <a:rPr lang="fr-FR" sz="2400" dirty="0">
                <a:latin typeface="Times New Roman" panose="02020603050405020304" pitchFamily="18" charset="0"/>
                <a:cs typeface="Times New Roman" panose="02020603050405020304" pitchFamily="18" charset="0"/>
              </a:rPr>
              <a:t> est une technologie Java standard pour construire des applications Web dynamiques.</a:t>
            </a:r>
          </a:p>
          <a:p>
            <a:pPr lvl="1">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Combinaison de Java et HTML</a:t>
            </a:r>
            <a:r>
              <a:rPr lang="fr-FR" sz="2400" dirty="0">
                <a:latin typeface="Times New Roman" panose="02020603050405020304" pitchFamily="18" charset="0"/>
                <a:cs typeface="Times New Roman" panose="02020603050405020304" pitchFamily="18" charset="0"/>
              </a:rPr>
              <a:t> : Permet d'intégrer du code Java directement dans les pages HTML.</a:t>
            </a:r>
          </a:p>
        </p:txBody>
      </p:sp>
      <p:sp>
        <p:nvSpPr>
          <p:cNvPr id="18" name="Rectangle 17">
            <a:extLst>
              <a:ext uri="{FF2B5EF4-FFF2-40B4-BE49-F238E27FC236}">
                <a16:creationId xmlns:a16="http://schemas.microsoft.com/office/drawing/2014/main" id="{20299F58-C190-4CA9-B6A7-2B678CCC2064}"/>
              </a:ext>
            </a:extLst>
          </p:cNvPr>
          <p:cNvSpPr/>
          <p:nvPr/>
        </p:nvSpPr>
        <p:spPr>
          <a:xfrm>
            <a:off x="381000" y="3755410"/>
            <a:ext cx="11257134" cy="2492990"/>
          </a:xfrm>
          <a:prstGeom prst="rect">
            <a:avLst/>
          </a:prstGeom>
        </p:spPr>
        <p:txBody>
          <a:bodyPr wrap="square">
            <a:spAutoFit/>
          </a:bodyPr>
          <a:lstStyle/>
          <a:p>
            <a:pPr marL="285750" indent="-285750">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Caractéristiques principales :</a:t>
            </a:r>
          </a:p>
          <a:p>
            <a:pPr lvl="1">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Portabilité</a:t>
            </a:r>
            <a:r>
              <a:rPr lang="fr-FR" sz="2400" dirty="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Fonctionne sur n'importe quelle plateforme avec un serveur compatible Java (comme Tomcat).</a:t>
            </a:r>
          </a:p>
          <a:p>
            <a:pPr lvl="1">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Basée sur Java</a:t>
            </a:r>
            <a:r>
              <a:rPr lang="fr-FR" sz="2400" dirty="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Utilise les API Java et les servlets pour générer du contenu dynamique.</a:t>
            </a:r>
          </a:p>
          <a:p>
            <a:pPr lvl="1">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Comparaison avec PHP/ASP</a:t>
            </a:r>
            <a:r>
              <a:rPr lang="fr-FR" sz="2400" dirty="0">
                <a:latin typeface="Times New Roman" panose="02020603050405020304" pitchFamily="18" charset="0"/>
                <a:cs typeface="Times New Roman" panose="02020603050405020304" pitchFamily="18" charset="0"/>
              </a:rPr>
              <a:t> :</a:t>
            </a:r>
          </a:p>
          <a:p>
            <a:pPr marL="1200150" lvl="2" indent="-285750">
              <a:buFont typeface="Arial" panose="020B0604020202020204" pitchFamily="34" charset="0"/>
              <a:buChar char="•"/>
            </a:pPr>
            <a:r>
              <a:rPr lang="fr-FR" sz="2000" b="1" dirty="0">
                <a:latin typeface="Times New Roman" panose="02020603050405020304" pitchFamily="18" charset="0"/>
                <a:cs typeface="Times New Roman" panose="02020603050405020304" pitchFamily="18" charset="0"/>
              </a:rPr>
              <a:t>Plus propre que PHP</a:t>
            </a:r>
            <a:r>
              <a:rPr lang="fr-FR" sz="2000" dirty="0">
                <a:latin typeface="Times New Roman" panose="02020603050405020304" pitchFamily="18" charset="0"/>
                <a:cs typeface="Times New Roman" panose="02020603050405020304" pitchFamily="18" charset="0"/>
              </a:rPr>
              <a:t> : Code plus structuré et gestion des erreurs avancée grâce à Java.</a:t>
            </a:r>
          </a:p>
          <a:p>
            <a:pPr marL="1200150" lvl="2" indent="-285750">
              <a:buFont typeface="Arial" panose="020B0604020202020204" pitchFamily="34" charset="0"/>
              <a:buChar char="•"/>
            </a:pPr>
            <a:r>
              <a:rPr lang="fr-FR" sz="2000" b="1" dirty="0">
                <a:latin typeface="Times New Roman" panose="02020603050405020304" pitchFamily="18" charset="0"/>
                <a:cs typeface="Times New Roman" panose="02020603050405020304" pitchFamily="18" charset="0"/>
              </a:rPr>
              <a:t>Plus indépendant que ASP</a:t>
            </a:r>
            <a:r>
              <a:rPr lang="fr-FR" sz="2000" dirty="0">
                <a:latin typeface="Times New Roman" panose="02020603050405020304" pitchFamily="18" charset="0"/>
                <a:cs typeface="Times New Roman" panose="02020603050405020304" pitchFamily="18" charset="0"/>
              </a:rPr>
              <a:t> : Ne dépend pas d'une technologie propriétaire.</a:t>
            </a:r>
          </a:p>
        </p:txBody>
      </p:sp>
      <p:sp>
        <p:nvSpPr>
          <p:cNvPr id="9" name="Espace réservé du numéro de diapositive 8">
            <a:extLst>
              <a:ext uri="{FF2B5EF4-FFF2-40B4-BE49-F238E27FC236}">
                <a16:creationId xmlns:a16="http://schemas.microsoft.com/office/drawing/2014/main" id="{7C9FD09A-96C9-4576-A6B1-8D8D778F14B0}"/>
              </a:ext>
            </a:extLst>
          </p:cNvPr>
          <p:cNvSpPr>
            <a:spLocks noGrp="1"/>
          </p:cNvSpPr>
          <p:nvPr>
            <p:ph type="sldNum" sz="quarter" idx="7"/>
          </p:nvPr>
        </p:nvSpPr>
        <p:spPr/>
        <p:txBody>
          <a:bodyPr/>
          <a:lstStyle/>
          <a:p>
            <a:fld id="{B6F15528-21DE-4FAA-801E-634DDDAF4B2B}" type="slidenum">
              <a:rPr lang="fr-FR" smtClean="0"/>
              <a:t>3</a:t>
            </a:fld>
            <a:endParaRPr lang="fr-FR"/>
          </a:p>
        </p:txBody>
      </p:sp>
    </p:spTree>
    <p:extLst>
      <p:ext uri="{BB962C8B-B14F-4D97-AF65-F5344CB8AC3E}">
        <p14:creationId xmlns:p14="http://schemas.microsoft.com/office/powerpoint/2010/main" val="478765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1063E8-88C1-4DEC-80ED-A688C2C21A58}"/>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53364A03-2FF6-48FC-AF56-DFD388558860}"/>
              </a:ext>
            </a:extLst>
          </p:cNvPr>
          <p:cNvSpPr/>
          <p:nvPr/>
        </p:nvSpPr>
        <p:spPr>
          <a:xfrm>
            <a:off x="495233" y="1933575"/>
            <a:ext cx="11277600" cy="5016758"/>
          </a:xfrm>
          <a:prstGeom prst="rect">
            <a:avLst/>
          </a:prstGeom>
        </p:spPr>
        <p:txBody>
          <a:bodyPr wrap="square">
            <a:spAutoFit/>
          </a:bodyPr>
          <a:lstStyle/>
          <a:p>
            <a:pPr marL="342900" indent="-342900">
              <a:buFont typeface="Wingdings" panose="05000000000000000000" pitchFamily="2" charset="2"/>
              <a:buChar char="v"/>
            </a:pPr>
            <a:r>
              <a:rPr lang="fr-FR" sz="2000" dirty="0">
                <a:latin typeface="Times New Roman" panose="02020603050405020304" pitchFamily="18" charset="0"/>
                <a:cs typeface="Times New Roman" panose="02020603050405020304" pitchFamily="18" charset="0"/>
              </a:rPr>
              <a:t>Un </a:t>
            </a:r>
            <a:r>
              <a:rPr lang="fr-FR" sz="2000" b="1" dirty="0">
                <a:latin typeface="Times New Roman" panose="02020603050405020304" pitchFamily="18" charset="0"/>
                <a:cs typeface="Times New Roman" panose="02020603050405020304" pitchFamily="18" charset="0"/>
              </a:rPr>
              <a:t>JavaBean</a:t>
            </a:r>
            <a:r>
              <a:rPr lang="fr-FR" sz="2000" dirty="0">
                <a:latin typeface="Times New Roman" panose="02020603050405020304" pitchFamily="18" charset="0"/>
                <a:cs typeface="Times New Roman" panose="02020603050405020304" pitchFamily="18" charset="0"/>
              </a:rPr>
              <a:t> est une classe Java qui respecte certaines conventions spécifiques et est utilisée pour encapsuler plusieurs objets en un seul objet (le </a:t>
            </a:r>
            <a:r>
              <a:rPr lang="fr-FR" sz="2000" dirty="0" err="1">
                <a:latin typeface="Times New Roman" panose="02020603050405020304" pitchFamily="18" charset="0"/>
                <a:cs typeface="Times New Roman" panose="02020603050405020304" pitchFamily="18" charset="0"/>
              </a:rPr>
              <a:t>bean</a:t>
            </a:r>
            <a:r>
              <a:rPr lang="fr-FR" sz="20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Caractéristiques d'un JavaBean</a:t>
            </a:r>
          </a:p>
          <a:p>
            <a:pPr lvl="1"/>
            <a:r>
              <a:rPr lang="fr-FR" sz="2000" b="1" dirty="0">
                <a:latin typeface="Times New Roman" panose="02020603050405020304" pitchFamily="18" charset="0"/>
                <a:cs typeface="Times New Roman" panose="02020603050405020304" pitchFamily="18" charset="0"/>
              </a:rPr>
              <a:t>Constructeur sans argument</a:t>
            </a:r>
            <a:r>
              <a:rPr lang="fr-FR" sz="2000" dirty="0">
                <a:latin typeface="Times New Roman" panose="02020603050405020304" pitchFamily="18" charset="0"/>
                <a:cs typeface="Times New Roman" panose="02020603050405020304" pitchFamily="18" charset="0"/>
              </a:rPr>
              <a:t> : Cela permet de créer des instances de la classe facilement, notamment dans des environnements comme JSP.</a:t>
            </a:r>
          </a:p>
          <a:p>
            <a:pPr lvl="1"/>
            <a:r>
              <a:rPr lang="fr-FR" sz="2000" b="1" dirty="0">
                <a:latin typeface="Times New Roman" panose="02020603050405020304" pitchFamily="18" charset="0"/>
                <a:cs typeface="Times New Roman" panose="02020603050405020304" pitchFamily="18" charset="0"/>
              </a:rPr>
              <a:t>Propriétés accessibles via des getters et setters</a:t>
            </a:r>
            <a:r>
              <a:rPr lang="fr-FR" sz="20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Pourquoi utiliser des JavaBeans ?</a:t>
            </a:r>
          </a:p>
          <a:p>
            <a:pPr lvl="1"/>
            <a:r>
              <a:rPr lang="fr-FR" sz="2000" b="1" dirty="0">
                <a:latin typeface="Times New Roman" panose="02020603050405020304" pitchFamily="18" charset="0"/>
                <a:cs typeface="Times New Roman" panose="02020603050405020304" pitchFamily="18" charset="0"/>
              </a:rPr>
              <a:t>Encapsuler des données</a:t>
            </a:r>
            <a:r>
              <a:rPr lang="fr-FR" sz="2000" dirty="0">
                <a:latin typeface="Times New Roman" panose="02020603050405020304" pitchFamily="18" charset="0"/>
                <a:cs typeface="Times New Roman" panose="02020603050405020304" pitchFamily="18" charset="0"/>
              </a:rPr>
              <a:t> : Ils regroupent les données liées entre elles dans un seul objet. Par exemple, une classe Person peut contenir les informations de nom, d'âge, d'adresse, etc.</a:t>
            </a:r>
          </a:p>
          <a:p>
            <a:pPr lvl="1"/>
            <a:r>
              <a:rPr lang="fr-FR" sz="2000" b="1" dirty="0">
                <a:latin typeface="Times New Roman" panose="02020603050405020304" pitchFamily="18" charset="0"/>
                <a:cs typeface="Times New Roman" panose="02020603050405020304" pitchFamily="18" charset="0"/>
              </a:rPr>
              <a:t>Composants réutilisables</a:t>
            </a:r>
            <a:r>
              <a:rPr lang="fr-FR" sz="2000" dirty="0">
                <a:latin typeface="Times New Roman" panose="02020603050405020304" pitchFamily="18" charset="0"/>
                <a:cs typeface="Times New Roman" panose="02020603050405020304" pitchFamily="18" charset="0"/>
              </a:rPr>
              <a:t> : Les JavaBeans peuvent être réutilisés dans différentes parties d'une application ou même dans différentes applications.</a:t>
            </a:r>
          </a:p>
          <a:p>
            <a:pPr lvl="1"/>
            <a:r>
              <a:rPr lang="fr-FR" sz="2000" b="1" dirty="0">
                <a:latin typeface="Times New Roman" panose="02020603050405020304" pitchFamily="18" charset="0"/>
                <a:cs typeface="Times New Roman" panose="02020603050405020304" pitchFamily="18" charset="0"/>
              </a:rPr>
              <a:t>Intégration facile avec JSP</a:t>
            </a:r>
            <a:r>
              <a:rPr lang="fr-FR" sz="2000" dirty="0">
                <a:latin typeface="Times New Roman" panose="02020603050405020304" pitchFamily="18" charset="0"/>
                <a:cs typeface="Times New Roman" panose="02020603050405020304" pitchFamily="18" charset="0"/>
              </a:rPr>
              <a:t> : Dans les pages JSP, les JavaBeans peuvent être facilement manipulés avec des actions comme &lt;</a:t>
            </a:r>
            <a:r>
              <a:rPr lang="fr-FR" sz="2000" dirty="0" err="1">
                <a:latin typeface="Times New Roman" panose="02020603050405020304" pitchFamily="18" charset="0"/>
                <a:cs typeface="Times New Roman" panose="02020603050405020304" pitchFamily="18" charset="0"/>
              </a:rPr>
              <a:t>jsp:useBean</a:t>
            </a:r>
            <a:r>
              <a:rPr lang="fr-FR" sz="2000" dirty="0">
                <a:latin typeface="Times New Roman" panose="02020603050405020304" pitchFamily="18" charset="0"/>
                <a:cs typeface="Times New Roman" panose="02020603050405020304" pitchFamily="18" charset="0"/>
              </a:rPr>
              <a:t>&gt;, &lt;</a:t>
            </a:r>
            <a:r>
              <a:rPr lang="fr-FR" sz="2000" dirty="0" err="1">
                <a:latin typeface="Times New Roman" panose="02020603050405020304" pitchFamily="18" charset="0"/>
                <a:cs typeface="Times New Roman" panose="02020603050405020304" pitchFamily="18" charset="0"/>
              </a:rPr>
              <a:t>jsp:setProperty</a:t>
            </a:r>
            <a:r>
              <a:rPr lang="fr-FR" sz="2000" dirty="0">
                <a:latin typeface="Times New Roman" panose="02020603050405020304" pitchFamily="18" charset="0"/>
                <a:cs typeface="Times New Roman" panose="02020603050405020304" pitchFamily="18" charset="0"/>
              </a:rPr>
              <a:t>&gt;, et &lt;</a:t>
            </a:r>
            <a:r>
              <a:rPr lang="fr-FR" sz="2000" dirty="0" err="1">
                <a:latin typeface="Times New Roman" panose="02020603050405020304" pitchFamily="18" charset="0"/>
                <a:cs typeface="Times New Roman" panose="02020603050405020304" pitchFamily="18" charset="0"/>
              </a:rPr>
              <a:t>jsp:getProperty</a:t>
            </a:r>
            <a:r>
              <a:rPr lang="fr-FR" sz="2000" dirty="0">
                <a:latin typeface="Times New Roman" panose="02020603050405020304" pitchFamily="18" charset="0"/>
                <a:cs typeface="Times New Roman" panose="02020603050405020304" pitchFamily="18" charset="0"/>
              </a:rPr>
              <a:t>&gt;. </a:t>
            </a:r>
          </a:p>
          <a:p>
            <a:endParaRPr lang="fr-FR" sz="2000" dirty="0">
              <a:latin typeface="Times New Roman" panose="02020603050405020304" pitchFamily="18" charset="0"/>
              <a:cs typeface="Times New Roman" panose="02020603050405020304" pitchFamily="18" charset="0"/>
            </a:endParaRPr>
          </a:p>
          <a:p>
            <a:endParaRPr lang="fr-FR" sz="2000" dirty="0">
              <a:latin typeface="Times New Roman" panose="02020603050405020304" pitchFamily="18" charset="0"/>
              <a:cs typeface="Times New Roman" panose="02020603050405020304" pitchFamily="18" charset="0"/>
            </a:endParaRPr>
          </a:p>
          <a:p>
            <a:pPr lvl="1"/>
            <a:endParaRPr lang="fr-FR" sz="2000" dirty="0">
              <a:latin typeface="Times New Roman" panose="02020603050405020304" pitchFamily="18" charset="0"/>
              <a:cs typeface="Times New Roman" panose="02020603050405020304" pitchFamily="18" charset="0"/>
            </a:endParaRPr>
          </a:p>
        </p:txBody>
      </p:sp>
      <p:sp>
        <p:nvSpPr>
          <p:cNvPr id="4" name="object 2">
            <a:extLst>
              <a:ext uri="{FF2B5EF4-FFF2-40B4-BE49-F238E27FC236}">
                <a16:creationId xmlns:a16="http://schemas.microsoft.com/office/drawing/2014/main" id="{04CA2B54-1407-4658-A466-BC861F437417}"/>
              </a:ext>
            </a:extLst>
          </p:cNvPr>
          <p:cNvSpPr txBox="1">
            <a:spLocks/>
          </p:cNvSpPr>
          <p:nvPr/>
        </p:nvSpPr>
        <p:spPr>
          <a:xfrm>
            <a:off x="440436" y="614172"/>
            <a:ext cx="11309985" cy="1079142"/>
          </a:xfrm>
          <a:prstGeom prst="rect">
            <a:avLst/>
          </a:prstGeom>
          <a:solidFill>
            <a:srgbClr val="1A315F"/>
          </a:solidFill>
        </p:spPr>
        <p:txBody>
          <a:bodyPr vert="horz" wrap="square" lIns="0" tIns="1905" rIns="0" bIns="0" rtlCol="0">
            <a:spAutoFit/>
          </a:bodyPr>
          <a:lstStyle>
            <a:lvl1pPr>
              <a:defRPr sz="2800" b="0" i="0">
                <a:solidFill>
                  <a:schemeClr val="bg1"/>
                </a:solidFill>
                <a:latin typeface="Trebuchet MS"/>
                <a:ea typeface="+mj-ea"/>
                <a:cs typeface="Trebuchet MS"/>
              </a:defRPr>
            </a:lvl1pPr>
          </a:lstStyle>
          <a:p>
            <a:pPr>
              <a:spcBef>
                <a:spcPts val="15"/>
              </a:spcBef>
            </a:pPr>
            <a:endParaRPr lang="fr-FR" sz="4200" kern="0">
              <a:latin typeface="Times New Roman"/>
              <a:cs typeface="Times New Roman"/>
            </a:endParaRPr>
          </a:p>
          <a:p>
            <a:pPr marL="231775"/>
            <a:r>
              <a:rPr lang="fr-FR" b="1" kern="0"/>
              <a:t>L’architecture MVC</a:t>
            </a:r>
            <a:endParaRPr lang="fr-FR" kern="0" spc="-55" dirty="0"/>
          </a:p>
        </p:txBody>
      </p:sp>
      <p:sp>
        <p:nvSpPr>
          <p:cNvPr id="7" name="Espace réservé du numéro de diapositive 6">
            <a:extLst>
              <a:ext uri="{FF2B5EF4-FFF2-40B4-BE49-F238E27FC236}">
                <a16:creationId xmlns:a16="http://schemas.microsoft.com/office/drawing/2014/main" id="{BA837E11-0B60-4DA5-9776-CC2384615A22}"/>
              </a:ext>
            </a:extLst>
          </p:cNvPr>
          <p:cNvSpPr>
            <a:spLocks noGrp="1"/>
          </p:cNvSpPr>
          <p:nvPr>
            <p:ph type="sldNum" sz="quarter" idx="7"/>
          </p:nvPr>
        </p:nvSpPr>
        <p:spPr/>
        <p:txBody>
          <a:bodyPr/>
          <a:lstStyle/>
          <a:p>
            <a:fld id="{B6F15528-21DE-4FAA-801E-634DDDAF4B2B}" type="slidenum">
              <a:rPr lang="fr-FR" smtClean="0"/>
              <a:t>30</a:t>
            </a:fld>
            <a:endParaRPr lang="fr-FR" dirty="0"/>
          </a:p>
        </p:txBody>
      </p:sp>
    </p:spTree>
    <p:extLst>
      <p:ext uri="{BB962C8B-B14F-4D97-AF65-F5344CB8AC3E}">
        <p14:creationId xmlns:p14="http://schemas.microsoft.com/office/powerpoint/2010/main" val="283982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821805"/>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3" name="Rectangle 2">
            <a:extLst>
              <a:ext uri="{FF2B5EF4-FFF2-40B4-BE49-F238E27FC236}">
                <a16:creationId xmlns:a16="http://schemas.microsoft.com/office/drawing/2014/main" id="{2D365CCC-D99A-46B4-95C1-74CFA9CF9268}"/>
              </a:ext>
            </a:extLst>
          </p:cNvPr>
          <p:cNvSpPr/>
          <p:nvPr/>
        </p:nvSpPr>
        <p:spPr>
          <a:xfrm>
            <a:off x="762000" y="2347716"/>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1</a:t>
            </a:r>
          </a:p>
        </p:txBody>
      </p:sp>
      <p:pic>
        <p:nvPicPr>
          <p:cNvPr id="5" name="Image 4">
            <a:extLst>
              <a:ext uri="{FF2B5EF4-FFF2-40B4-BE49-F238E27FC236}">
                <a16:creationId xmlns:a16="http://schemas.microsoft.com/office/drawing/2014/main" id="{E97E1895-A2C2-4C2E-9D24-F34DBC3F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971800"/>
            <a:ext cx="11049000" cy="3679574"/>
          </a:xfrm>
          <a:prstGeom prst="rect">
            <a:avLst/>
          </a:prstGeom>
        </p:spPr>
      </p:pic>
      <p:sp>
        <p:nvSpPr>
          <p:cNvPr id="8" name="Espace réservé du numéro de diapositive 7">
            <a:extLst>
              <a:ext uri="{FF2B5EF4-FFF2-40B4-BE49-F238E27FC236}">
                <a16:creationId xmlns:a16="http://schemas.microsoft.com/office/drawing/2014/main" id="{DAB1D4D0-08FA-42F2-9B33-AAC9CF9C1296}"/>
              </a:ext>
            </a:extLst>
          </p:cNvPr>
          <p:cNvSpPr>
            <a:spLocks noGrp="1"/>
          </p:cNvSpPr>
          <p:nvPr>
            <p:ph type="sldNum" sz="quarter" idx="7"/>
          </p:nvPr>
        </p:nvSpPr>
        <p:spPr/>
        <p:txBody>
          <a:bodyPr/>
          <a:lstStyle/>
          <a:p>
            <a:fld id="{B6F15528-21DE-4FAA-801E-634DDDAF4B2B}" type="slidenum">
              <a:rPr lang="fr-FR" smtClean="0"/>
              <a:t>31</a:t>
            </a:fld>
            <a:endParaRPr lang="fr-FR"/>
          </a:p>
        </p:txBody>
      </p:sp>
    </p:spTree>
    <p:extLst>
      <p:ext uri="{BB962C8B-B14F-4D97-AF65-F5344CB8AC3E}">
        <p14:creationId xmlns:p14="http://schemas.microsoft.com/office/powerpoint/2010/main" val="3706549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821805"/>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3" name="Rectangle 2">
            <a:extLst>
              <a:ext uri="{FF2B5EF4-FFF2-40B4-BE49-F238E27FC236}">
                <a16:creationId xmlns:a16="http://schemas.microsoft.com/office/drawing/2014/main" id="{2D365CCC-D99A-46B4-95C1-74CFA9CF9268}"/>
              </a:ext>
            </a:extLst>
          </p:cNvPr>
          <p:cNvSpPr/>
          <p:nvPr/>
        </p:nvSpPr>
        <p:spPr>
          <a:xfrm>
            <a:off x="762000" y="2411961"/>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1</a:t>
            </a:r>
          </a:p>
        </p:txBody>
      </p:sp>
      <p:pic>
        <p:nvPicPr>
          <p:cNvPr id="5" name="Image 4">
            <a:extLst>
              <a:ext uri="{FF2B5EF4-FFF2-40B4-BE49-F238E27FC236}">
                <a16:creationId xmlns:a16="http://schemas.microsoft.com/office/drawing/2014/main" id="{2D7E6666-3495-45DC-9E09-F13B29666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873625"/>
            <a:ext cx="8979361" cy="3966733"/>
          </a:xfrm>
          <a:prstGeom prst="rect">
            <a:avLst/>
          </a:prstGeom>
        </p:spPr>
      </p:pic>
      <p:sp>
        <p:nvSpPr>
          <p:cNvPr id="8" name="Espace réservé du numéro de diapositive 7">
            <a:extLst>
              <a:ext uri="{FF2B5EF4-FFF2-40B4-BE49-F238E27FC236}">
                <a16:creationId xmlns:a16="http://schemas.microsoft.com/office/drawing/2014/main" id="{466A82B9-C11C-42C3-BEA3-BBF3EF9563C7}"/>
              </a:ext>
            </a:extLst>
          </p:cNvPr>
          <p:cNvSpPr>
            <a:spLocks noGrp="1"/>
          </p:cNvSpPr>
          <p:nvPr>
            <p:ph type="sldNum" sz="quarter" idx="7"/>
          </p:nvPr>
        </p:nvSpPr>
        <p:spPr/>
        <p:txBody>
          <a:bodyPr/>
          <a:lstStyle/>
          <a:p>
            <a:fld id="{B6F15528-21DE-4FAA-801E-634DDDAF4B2B}" type="slidenum">
              <a:rPr lang="fr-FR" smtClean="0"/>
              <a:t>32</a:t>
            </a:fld>
            <a:endParaRPr lang="fr-FR"/>
          </a:p>
        </p:txBody>
      </p:sp>
    </p:spTree>
    <p:extLst>
      <p:ext uri="{BB962C8B-B14F-4D97-AF65-F5344CB8AC3E}">
        <p14:creationId xmlns:p14="http://schemas.microsoft.com/office/powerpoint/2010/main" val="202993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821805"/>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3" name="Rectangle 2">
            <a:extLst>
              <a:ext uri="{FF2B5EF4-FFF2-40B4-BE49-F238E27FC236}">
                <a16:creationId xmlns:a16="http://schemas.microsoft.com/office/drawing/2014/main" id="{2D365CCC-D99A-46B4-95C1-74CFA9CF9268}"/>
              </a:ext>
            </a:extLst>
          </p:cNvPr>
          <p:cNvSpPr/>
          <p:nvPr/>
        </p:nvSpPr>
        <p:spPr>
          <a:xfrm>
            <a:off x="762000" y="2411961"/>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2</a:t>
            </a:r>
          </a:p>
        </p:txBody>
      </p:sp>
      <p:pic>
        <p:nvPicPr>
          <p:cNvPr id="5" name="Image 4">
            <a:extLst>
              <a:ext uri="{FF2B5EF4-FFF2-40B4-BE49-F238E27FC236}">
                <a16:creationId xmlns:a16="http://schemas.microsoft.com/office/drawing/2014/main" id="{25CE1BE4-B05B-4985-9AE5-1C5BDEBB9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048000"/>
            <a:ext cx="11201400" cy="3710619"/>
          </a:xfrm>
          <a:prstGeom prst="rect">
            <a:avLst/>
          </a:prstGeom>
        </p:spPr>
      </p:pic>
      <p:sp>
        <p:nvSpPr>
          <p:cNvPr id="8" name="Espace réservé du numéro de diapositive 7">
            <a:extLst>
              <a:ext uri="{FF2B5EF4-FFF2-40B4-BE49-F238E27FC236}">
                <a16:creationId xmlns:a16="http://schemas.microsoft.com/office/drawing/2014/main" id="{5F2173CF-2CEF-4645-94FE-F0FDEDDC95BF}"/>
              </a:ext>
            </a:extLst>
          </p:cNvPr>
          <p:cNvSpPr>
            <a:spLocks noGrp="1"/>
          </p:cNvSpPr>
          <p:nvPr>
            <p:ph type="sldNum" sz="quarter" idx="7"/>
          </p:nvPr>
        </p:nvSpPr>
        <p:spPr/>
        <p:txBody>
          <a:bodyPr/>
          <a:lstStyle/>
          <a:p>
            <a:fld id="{B6F15528-21DE-4FAA-801E-634DDDAF4B2B}" type="slidenum">
              <a:rPr lang="fr-FR" smtClean="0"/>
              <a:t>33</a:t>
            </a:fld>
            <a:endParaRPr lang="fr-FR"/>
          </a:p>
        </p:txBody>
      </p:sp>
    </p:spTree>
    <p:extLst>
      <p:ext uri="{BB962C8B-B14F-4D97-AF65-F5344CB8AC3E}">
        <p14:creationId xmlns:p14="http://schemas.microsoft.com/office/powerpoint/2010/main" val="120184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821805"/>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3" name="Rectangle 2">
            <a:extLst>
              <a:ext uri="{FF2B5EF4-FFF2-40B4-BE49-F238E27FC236}">
                <a16:creationId xmlns:a16="http://schemas.microsoft.com/office/drawing/2014/main" id="{2D365CCC-D99A-46B4-95C1-74CFA9CF9268}"/>
              </a:ext>
            </a:extLst>
          </p:cNvPr>
          <p:cNvSpPr/>
          <p:nvPr/>
        </p:nvSpPr>
        <p:spPr>
          <a:xfrm>
            <a:off x="762000" y="2411961"/>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2</a:t>
            </a:r>
          </a:p>
        </p:txBody>
      </p:sp>
      <p:pic>
        <p:nvPicPr>
          <p:cNvPr id="5" name="Image 4">
            <a:extLst>
              <a:ext uri="{FF2B5EF4-FFF2-40B4-BE49-F238E27FC236}">
                <a16:creationId xmlns:a16="http://schemas.microsoft.com/office/drawing/2014/main" id="{0B35EE40-DBAC-422C-841D-90D7E8D63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348" y="3710048"/>
            <a:ext cx="9900159" cy="2533780"/>
          </a:xfrm>
          <a:prstGeom prst="rect">
            <a:avLst/>
          </a:prstGeom>
        </p:spPr>
      </p:pic>
      <p:sp>
        <p:nvSpPr>
          <p:cNvPr id="7" name="Rectangle 6">
            <a:extLst>
              <a:ext uri="{FF2B5EF4-FFF2-40B4-BE49-F238E27FC236}">
                <a16:creationId xmlns:a16="http://schemas.microsoft.com/office/drawing/2014/main" id="{64E71A5A-9685-4773-AF98-E94641D5911E}"/>
              </a:ext>
            </a:extLst>
          </p:cNvPr>
          <p:cNvSpPr/>
          <p:nvPr/>
        </p:nvSpPr>
        <p:spPr>
          <a:xfrm>
            <a:off x="1384711" y="3429000"/>
            <a:ext cx="3279296" cy="400110"/>
          </a:xfrm>
          <a:prstGeom prst="rect">
            <a:avLst/>
          </a:prstGeom>
        </p:spPr>
        <p:txBody>
          <a:bodyPr wrap="none">
            <a:spAutoFit/>
          </a:bodyPr>
          <a:lstStyle/>
          <a:p>
            <a:r>
              <a:rPr lang="fr-FR" sz="2000" b="1" i="1" u="sng" dirty="0"/>
              <a:t>Controller : SelectPromo.java</a:t>
            </a:r>
          </a:p>
        </p:txBody>
      </p:sp>
      <p:sp>
        <p:nvSpPr>
          <p:cNvPr id="9" name="Espace réservé du numéro de diapositive 8">
            <a:extLst>
              <a:ext uri="{FF2B5EF4-FFF2-40B4-BE49-F238E27FC236}">
                <a16:creationId xmlns:a16="http://schemas.microsoft.com/office/drawing/2014/main" id="{009EB5F0-708D-4E6E-ABCE-4255F910AA9F}"/>
              </a:ext>
            </a:extLst>
          </p:cNvPr>
          <p:cNvSpPr>
            <a:spLocks noGrp="1"/>
          </p:cNvSpPr>
          <p:nvPr>
            <p:ph type="sldNum" sz="quarter" idx="7"/>
          </p:nvPr>
        </p:nvSpPr>
        <p:spPr/>
        <p:txBody>
          <a:bodyPr/>
          <a:lstStyle/>
          <a:p>
            <a:fld id="{B6F15528-21DE-4FAA-801E-634DDDAF4B2B}" type="slidenum">
              <a:rPr lang="fr-FR" smtClean="0"/>
              <a:t>34</a:t>
            </a:fld>
            <a:endParaRPr lang="fr-FR"/>
          </a:p>
        </p:txBody>
      </p:sp>
    </p:spTree>
    <p:extLst>
      <p:ext uri="{BB962C8B-B14F-4D97-AF65-F5344CB8AC3E}">
        <p14:creationId xmlns:p14="http://schemas.microsoft.com/office/powerpoint/2010/main" val="239544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821805"/>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3" name="Rectangle 2">
            <a:extLst>
              <a:ext uri="{FF2B5EF4-FFF2-40B4-BE49-F238E27FC236}">
                <a16:creationId xmlns:a16="http://schemas.microsoft.com/office/drawing/2014/main" id="{2D365CCC-D99A-46B4-95C1-74CFA9CF9268}"/>
              </a:ext>
            </a:extLst>
          </p:cNvPr>
          <p:cNvSpPr/>
          <p:nvPr/>
        </p:nvSpPr>
        <p:spPr>
          <a:xfrm>
            <a:off x="762000" y="2411961"/>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3</a:t>
            </a:r>
          </a:p>
        </p:txBody>
      </p:sp>
      <p:pic>
        <p:nvPicPr>
          <p:cNvPr id="5" name="Image 4">
            <a:extLst>
              <a:ext uri="{FF2B5EF4-FFF2-40B4-BE49-F238E27FC236}">
                <a16:creationId xmlns:a16="http://schemas.microsoft.com/office/drawing/2014/main" id="{3AD00992-F153-40E4-BD7B-5F9C4C3E9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898300"/>
            <a:ext cx="9233375" cy="3959700"/>
          </a:xfrm>
          <a:prstGeom prst="rect">
            <a:avLst/>
          </a:prstGeom>
        </p:spPr>
      </p:pic>
      <p:sp>
        <p:nvSpPr>
          <p:cNvPr id="8" name="Espace réservé du numéro de diapositive 7">
            <a:extLst>
              <a:ext uri="{FF2B5EF4-FFF2-40B4-BE49-F238E27FC236}">
                <a16:creationId xmlns:a16="http://schemas.microsoft.com/office/drawing/2014/main" id="{B09FAB1C-2CBB-4274-AFA0-EA4CC70A82A3}"/>
              </a:ext>
            </a:extLst>
          </p:cNvPr>
          <p:cNvSpPr>
            <a:spLocks noGrp="1"/>
          </p:cNvSpPr>
          <p:nvPr>
            <p:ph type="sldNum" sz="quarter" idx="7"/>
          </p:nvPr>
        </p:nvSpPr>
        <p:spPr/>
        <p:txBody>
          <a:bodyPr/>
          <a:lstStyle/>
          <a:p>
            <a:fld id="{B6F15528-21DE-4FAA-801E-634DDDAF4B2B}" type="slidenum">
              <a:rPr lang="fr-FR" smtClean="0"/>
              <a:t>35</a:t>
            </a:fld>
            <a:endParaRPr lang="fr-FR"/>
          </a:p>
        </p:txBody>
      </p:sp>
    </p:spTree>
    <p:extLst>
      <p:ext uri="{BB962C8B-B14F-4D97-AF65-F5344CB8AC3E}">
        <p14:creationId xmlns:p14="http://schemas.microsoft.com/office/powerpoint/2010/main" val="1350810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2057400"/>
            <a:ext cx="7712964"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latin typeface="Arial" panose="020B0604020202020204" pitchFamily="34" charset="0"/>
              </a:rPr>
              <a:t>L’architecture MVC et JSP :</a:t>
            </a:r>
          </a:p>
        </p:txBody>
      </p:sp>
      <p:pic>
        <p:nvPicPr>
          <p:cNvPr id="4" name="Image 3">
            <a:extLst>
              <a:ext uri="{FF2B5EF4-FFF2-40B4-BE49-F238E27FC236}">
                <a16:creationId xmlns:a16="http://schemas.microsoft.com/office/drawing/2014/main" id="{384E26C6-1D3D-4349-90B4-37509BD21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429000"/>
            <a:ext cx="7741048" cy="3352800"/>
          </a:xfrm>
          <a:prstGeom prst="rect">
            <a:avLst/>
          </a:prstGeom>
        </p:spPr>
      </p:pic>
      <p:sp>
        <p:nvSpPr>
          <p:cNvPr id="8" name="Rectangle 7">
            <a:extLst>
              <a:ext uri="{FF2B5EF4-FFF2-40B4-BE49-F238E27FC236}">
                <a16:creationId xmlns:a16="http://schemas.microsoft.com/office/drawing/2014/main" id="{66E876C9-2A5F-4DFF-A79A-6D35E0320C65}"/>
              </a:ext>
            </a:extLst>
          </p:cNvPr>
          <p:cNvSpPr/>
          <p:nvPr/>
        </p:nvSpPr>
        <p:spPr>
          <a:xfrm>
            <a:off x="762000" y="2411961"/>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3</a:t>
            </a:r>
          </a:p>
        </p:txBody>
      </p:sp>
      <p:sp>
        <p:nvSpPr>
          <p:cNvPr id="9" name="Rectangle 8">
            <a:extLst>
              <a:ext uri="{FF2B5EF4-FFF2-40B4-BE49-F238E27FC236}">
                <a16:creationId xmlns:a16="http://schemas.microsoft.com/office/drawing/2014/main" id="{23FDC60D-287B-46AD-B281-EDC82BAE508D}"/>
              </a:ext>
            </a:extLst>
          </p:cNvPr>
          <p:cNvSpPr/>
          <p:nvPr/>
        </p:nvSpPr>
        <p:spPr>
          <a:xfrm>
            <a:off x="1504950" y="2905125"/>
            <a:ext cx="2349435" cy="400110"/>
          </a:xfrm>
          <a:prstGeom prst="rect">
            <a:avLst/>
          </a:prstGeom>
        </p:spPr>
        <p:txBody>
          <a:bodyPr wrap="square">
            <a:spAutoFit/>
          </a:bodyPr>
          <a:lstStyle/>
          <a:p>
            <a:r>
              <a:rPr lang="fr-FR" sz="2000" b="1" i="1" u="sng" dirty="0"/>
              <a:t>Model : Promo.java</a:t>
            </a:r>
          </a:p>
        </p:txBody>
      </p:sp>
      <p:sp>
        <p:nvSpPr>
          <p:cNvPr id="7" name="Espace réservé du numéro de diapositive 6">
            <a:extLst>
              <a:ext uri="{FF2B5EF4-FFF2-40B4-BE49-F238E27FC236}">
                <a16:creationId xmlns:a16="http://schemas.microsoft.com/office/drawing/2014/main" id="{39AFC43A-F7F2-4D22-86B6-EAFA55E46778}"/>
              </a:ext>
            </a:extLst>
          </p:cNvPr>
          <p:cNvSpPr>
            <a:spLocks noGrp="1"/>
          </p:cNvSpPr>
          <p:nvPr>
            <p:ph type="sldNum" sz="quarter" idx="7"/>
          </p:nvPr>
        </p:nvSpPr>
        <p:spPr/>
        <p:txBody>
          <a:bodyPr/>
          <a:lstStyle/>
          <a:p>
            <a:fld id="{B6F15528-21DE-4FAA-801E-634DDDAF4B2B}" type="slidenum">
              <a:rPr lang="fr-FR" smtClean="0"/>
              <a:t>36</a:t>
            </a:fld>
            <a:endParaRPr lang="fr-FR"/>
          </a:p>
        </p:txBody>
      </p:sp>
    </p:spTree>
    <p:extLst>
      <p:ext uri="{BB962C8B-B14F-4D97-AF65-F5344CB8AC3E}">
        <p14:creationId xmlns:p14="http://schemas.microsoft.com/office/powerpoint/2010/main" val="1103254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1000" y="1828800"/>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pic>
        <p:nvPicPr>
          <p:cNvPr id="4" name="Image 3">
            <a:extLst>
              <a:ext uri="{FF2B5EF4-FFF2-40B4-BE49-F238E27FC236}">
                <a16:creationId xmlns:a16="http://schemas.microsoft.com/office/drawing/2014/main" id="{E4FDEF01-BAEE-40E4-B493-183ECF72A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21" y="2857500"/>
            <a:ext cx="10744200" cy="3962400"/>
          </a:xfrm>
          <a:prstGeom prst="rect">
            <a:avLst/>
          </a:prstGeom>
        </p:spPr>
      </p:pic>
      <p:sp>
        <p:nvSpPr>
          <p:cNvPr id="7" name="Rectangle 6">
            <a:extLst>
              <a:ext uri="{FF2B5EF4-FFF2-40B4-BE49-F238E27FC236}">
                <a16:creationId xmlns:a16="http://schemas.microsoft.com/office/drawing/2014/main" id="{C75CD586-103A-4E0C-9B9D-1B47ED427116}"/>
              </a:ext>
            </a:extLst>
          </p:cNvPr>
          <p:cNvSpPr/>
          <p:nvPr/>
        </p:nvSpPr>
        <p:spPr>
          <a:xfrm>
            <a:off x="634842" y="2290465"/>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4</a:t>
            </a:r>
          </a:p>
        </p:txBody>
      </p:sp>
      <p:sp>
        <p:nvSpPr>
          <p:cNvPr id="8" name="Espace réservé du numéro de diapositive 7">
            <a:extLst>
              <a:ext uri="{FF2B5EF4-FFF2-40B4-BE49-F238E27FC236}">
                <a16:creationId xmlns:a16="http://schemas.microsoft.com/office/drawing/2014/main" id="{3FFD8E5E-EE18-4BE1-A4FE-A705F25A913A}"/>
              </a:ext>
            </a:extLst>
          </p:cNvPr>
          <p:cNvSpPr>
            <a:spLocks noGrp="1"/>
          </p:cNvSpPr>
          <p:nvPr>
            <p:ph type="sldNum" sz="quarter" idx="7"/>
          </p:nvPr>
        </p:nvSpPr>
        <p:spPr/>
        <p:txBody>
          <a:bodyPr/>
          <a:lstStyle/>
          <a:p>
            <a:fld id="{B6F15528-21DE-4FAA-801E-634DDDAF4B2B}" type="slidenum">
              <a:rPr lang="fr-FR" smtClean="0"/>
              <a:t>37</a:t>
            </a:fld>
            <a:endParaRPr lang="fr-FR"/>
          </a:p>
        </p:txBody>
      </p:sp>
    </p:spTree>
    <p:extLst>
      <p:ext uri="{BB962C8B-B14F-4D97-AF65-F5344CB8AC3E}">
        <p14:creationId xmlns:p14="http://schemas.microsoft.com/office/powerpoint/2010/main" val="201170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1000" y="1828800"/>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7" name="Rectangle 6">
            <a:extLst>
              <a:ext uri="{FF2B5EF4-FFF2-40B4-BE49-F238E27FC236}">
                <a16:creationId xmlns:a16="http://schemas.microsoft.com/office/drawing/2014/main" id="{C75CD586-103A-4E0C-9B9D-1B47ED427116}"/>
              </a:ext>
            </a:extLst>
          </p:cNvPr>
          <p:cNvSpPr/>
          <p:nvPr/>
        </p:nvSpPr>
        <p:spPr>
          <a:xfrm>
            <a:off x="634842" y="2290465"/>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4</a:t>
            </a:r>
          </a:p>
        </p:txBody>
      </p:sp>
      <p:pic>
        <p:nvPicPr>
          <p:cNvPr id="5" name="Image 4">
            <a:extLst>
              <a:ext uri="{FF2B5EF4-FFF2-40B4-BE49-F238E27FC236}">
                <a16:creationId xmlns:a16="http://schemas.microsoft.com/office/drawing/2014/main" id="{7CD7C917-89E0-4F5B-A436-BB5AC618B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022403"/>
            <a:ext cx="10135121" cy="3835597"/>
          </a:xfrm>
          <a:prstGeom prst="rect">
            <a:avLst/>
          </a:prstGeom>
        </p:spPr>
      </p:pic>
      <p:sp>
        <p:nvSpPr>
          <p:cNvPr id="8" name="Rectangle 7">
            <a:extLst>
              <a:ext uri="{FF2B5EF4-FFF2-40B4-BE49-F238E27FC236}">
                <a16:creationId xmlns:a16="http://schemas.microsoft.com/office/drawing/2014/main" id="{9A958BBB-98D1-4BCB-82B7-54F22200BDB7}"/>
              </a:ext>
            </a:extLst>
          </p:cNvPr>
          <p:cNvSpPr/>
          <p:nvPr/>
        </p:nvSpPr>
        <p:spPr>
          <a:xfrm>
            <a:off x="1104900" y="2752130"/>
            <a:ext cx="3279296" cy="400110"/>
          </a:xfrm>
          <a:prstGeom prst="rect">
            <a:avLst/>
          </a:prstGeom>
        </p:spPr>
        <p:txBody>
          <a:bodyPr wrap="none">
            <a:spAutoFit/>
          </a:bodyPr>
          <a:lstStyle/>
          <a:p>
            <a:r>
              <a:rPr lang="fr-FR" sz="2000" b="1" i="1" u="sng" dirty="0"/>
              <a:t>Controller : SelectPromo.java</a:t>
            </a:r>
          </a:p>
        </p:txBody>
      </p:sp>
      <p:sp>
        <p:nvSpPr>
          <p:cNvPr id="9" name="Espace réservé du numéro de diapositive 8">
            <a:extLst>
              <a:ext uri="{FF2B5EF4-FFF2-40B4-BE49-F238E27FC236}">
                <a16:creationId xmlns:a16="http://schemas.microsoft.com/office/drawing/2014/main" id="{37368BDB-8A57-478E-B0F3-360F600282A7}"/>
              </a:ext>
            </a:extLst>
          </p:cNvPr>
          <p:cNvSpPr>
            <a:spLocks noGrp="1"/>
          </p:cNvSpPr>
          <p:nvPr>
            <p:ph type="sldNum" sz="quarter" idx="7"/>
          </p:nvPr>
        </p:nvSpPr>
        <p:spPr/>
        <p:txBody>
          <a:bodyPr/>
          <a:lstStyle/>
          <a:p>
            <a:fld id="{B6F15528-21DE-4FAA-801E-634DDDAF4B2B}" type="slidenum">
              <a:rPr lang="fr-FR" smtClean="0"/>
              <a:t>38</a:t>
            </a:fld>
            <a:endParaRPr lang="fr-FR"/>
          </a:p>
        </p:txBody>
      </p:sp>
    </p:spTree>
    <p:extLst>
      <p:ext uri="{BB962C8B-B14F-4D97-AF65-F5344CB8AC3E}">
        <p14:creationId xmlns:p14="http://schemas.microsoft.com/office/powerpoint/2010/main" val="2675211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1000" y="1828800"/>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7" name="Rectangle 6">
            <a:extLst>
              <a:ext uri="{FF2B5EF4-FFF2-40B4-BE49-F238E27FC236}">
                <a16:creationId xmlns:a16="http://schemas.microsoft.com/office/drawing/2014/main" id="{C75CD586-103A-4E0C-9B9D-1B47ED427116}"/>
              </a:ext>
            </a:extLst>
          </p:cNvPr>
          <p:cNvSpPr/>
          <p:nvPr/>
        </p:nvSpPr>
        <p:spPr>
          <a:xfrm>
            <a:off x="634842" y="2290465"/>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5</a:t>
            </a:r>
          </a:p>
        </p:txBody>
      </p:sp>
      <p:pic>
        <p:nvPicPr>
          <p:cNvPr id="9" name="Image 8">
            <a:extLst>
              <a:ext uri="{FF2B5EF4-FFF2-40B4-BE49-F238E27FC236}">
                <a16:creationId xmlns:a16="http://schemas.microsoft.com/office/drawing/2014/main" id="{100EA725-F47B-4B67-99FD-117B57B83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895600"/>
            <a:ext cx="10820400" cy="3962400"/>
          </a:xfrm>
          <a:prstGeom prst="rect">
            <a:avLst/>
          </a:prstGeom>
        </p:spPr>
      </p:pic>
      <p:sp>
        <p:nvSpPr>
          <p:cNvPr id="5" name="Espace réservé du numéro de diapositive 4">
            <a:extLst>
              <a:ext uri="{FF2B5EF4-FFF2-40B4-BE49-F238E27FC236}">
                <a16:creationId xmlns:a16="http://schemas.microsoft.com/office/drawing/2014/main" id="{3EEAB5C1-7842-4D5B-A7CF-3B186782BFAE}"/>
              </a:ext>
            </a:extLst>
          </p:cNvPr>
          <p:cNvSpPr>
            <a:spLocks noGrp="1"/>
          </p:cNvSpPr>
          <p:nvPr>
            <p:ph type="sldNum" sz="quarter" idx="7"/>
          </p:nvPr>
        </p:nvSpPr>
        <p:spPr/>
        <p:txBody>
          <a:bodyPr/>
          <a:lstStyle/>
          <a:p>
            <a:fld id="{B6F15528-21DE-4FAA-801E-634DDDAF4B2B}" type="slidenum">
              <a:rPr lang="fr-FR" smtClean="0"/>
              <a:t>39</a:t>
            </a:fld>
            <a:endParaRPr lang="fr-FR"/>
          </a:p>
        </p:txBody>
      </p:sp>
    </p:spTree>
    <p:extLst>
      <p:ext uri="{BB962C8B-B14F-4D97-AF65-F5344CB8AC3E}">
        <p14:creationId xmlns:p14="http://schemas.microsoft.com/office/powerpoint/2010/main" val="180992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1A315F"/>
          </a:solidFill>
        </p:spPr>
        <p:txBody>
          <a:bodyPr wrap="square" lIns="0" tIns="0" rIns="0" bIns="0" rtlCol="0"/>
          <a:lstStyle/>
          <a:p>
            <a:endParaRPr/>
          </a:p>
        </p:txBody>
      </p:sp>
      <p:sp>
        <p:nvSpPr>
          <p:cNvPr id="3" name="object 3"/>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4" name="object 4"/>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4590B8"/>
          </a:solidFill>
        </p:spPr>
        <p:txBody>
          <a:bodyPr wrap="square" lIns="0" tIns="0" rIns="0" bIns="0" rtlCol="0"/>
          <a:lstStyle/>
          <a:p>
            <a:endParaRPr/>
          </a:p>
        </p:txBody>
      </p:sp>
      <p:sp>
        <p:nvSpPr>
          <p:cNvPr id="5" name="object 5"/>
          <p:cNvSpPr/>
          <p:nvPr/>
        </p:nvSpPr>
        <p:spPr>
          <a:xfrm>
            <a:off x="440436" y="614172"/>
            <a:ext cx="11309985" cy="1190625"/>
          </a:xfrm>
          <a:custGeom>
            <a:avLst/>
            <a:gdLst/>
            <a:ahLst/>
            <a:cxnLst/>
            <a:rect l="l" t="t" r="r" b="b"/>
            <a:pathLst>
              <a:path w="11309985" h="1190625">
                <a:moveTo>
                  <a:pt x="11309604" y="0"/>
                </a:moveTo>
                <a:lnTo>
                  <a:pt x="0" y="0"/>
                </a:lnTo>
                <a:lnTo>
                  <a:pt x="0" y="1190243"/>
                </a:lnTo>
                <a:lnTo>
                  <a:pt x="11309604" y="1190243"/>
                </a:lnTo>
                <a:lnTo>
                  <a:pt x="11309604" y="0"/>
                </a:lnTo>
                <a:close/>
              </a:path>
            </a:pathLst>
          </a:custGeom>
          <a:solidFill>
            <a:srgbClr val="1A315F"/>
          </a:solidFill>
        </p:spPr>
        <p:txBody>
          <a:bodyPr wrap="square" lIns="0" tIns="0" rIns="0" bIns="0" rtlCol="0"/>
          <a:lstStyle/>
          <a:p>
            <a:endParaRPr/>
          </a:p>
        </p:txBody>
      </p:sp>
      <p:sp>
        <p:nvSpPr>
          <p:cNvPr id="6" name="object 6"/>
          <p:cNvSpPr txBox="1"/>
          <p:nvPr/>
        </p:nvSpPr>
        <p:spPr>
          <a:xfrm>
            <a:off x="672692" y="1217422"/>
            <a:ext cx="8776107" cy="886781"/>
          </a:xfrm>
          <a:prstGeom prst="rect">
            <a:avLst/>
          </a:prstGeom>
        </p:spPr>
        <p:txBody>
          <a:bodyPr vert="horz" wrap="square" lIns="0" tIns="12065" rIns="0" bIns="0" rtlCol="0">
            <a:spAutoFit/>
          </a:bodyPr>
          <a:lstStyle/>
          <a:p>
            <a:pPr>
              <a:lnSpc>
                <a:spcPct val="100000"/>
              </a:lnSpc>
              <a:spcBef>
                <a:spcPts val="95"/>
              </a:spcBef>
            </a:pPr>
            <a:r>
              <a:rPr lang="fr-FR" sz="2800" spc="-280" dirty="0" err="1">
                <a:solidFill>
                  <a:srgbClr val="FFFFFF"/>
                </a:solidFill>
                <a:latin typeface="Trebuchet MS"/>
                <a:cs typeface="Trebuchet MS"/>
              </a:rPr>
              <a:t>Qu</a:t>
            </a:r>
            <a:r>
              <a:rPr lang="fr-FR" sz="2800" spc="-280" dirty="0">
                <a:solidFill>
                  <a:srgbClr val="FFFFFF"/>
                </a:solidFill>
                <a:latin typeface="Trebuchet MS"/>
                <a:cs typeface="Trebuchet MS"/>
              </a:rPr>
              <a:t> ’est ce qu’une JSP ?</a:t>
            </a:r>
          </a:p>
          <a:p>
            <a:pPr>
              <a:lnSpc>
                <a:spcPct val="100000"/>
              </a:lnSpc>
              <a:spcBef>
                <a:spcPts val="95"/>
              </a:spcBef>
            </a:pPr>
            <a:endParaRPr sz="2800" dirty="0">
              <a:latin typeface="Trebuchet MS"/>
              <a:cs typeface="Trebuchet MS"/>
            </a:endParaRPr>
          </a:p>
        </p:txBody>
      </p:sp>
      <p:sp>
        <p:nvSpPr>
          <p:cNvPr id="12" name="Rectangle 11">
            <a:extLst>
              <a:ext uri="{FF2B5EF4-FFF2-40B4-BE49-F238E27FC236}">
                <a16:creationId xmlns:a16="http://schemas.microsoft.com/office/drawing/2014/main" id="{52B9F79F-076B-40FE-A9C4-91E744B9C27B}"/>
              </a:ext>
            </a:extLst>
          </p:cNvPr>
          <p:cNvSpPr/>
          <p:nvPr/>
        </p:nvSpPr>
        <p:spPr>
          <a:xfrm>
            <a:off x="597189" y="2209800"/>
            <a:ext cx="11148278" cy="3534622"/>
          </a:xfrm>
          <a:prstGeom prst="rect">
            <a:avLst/>
          </a:prstGeom>
        </p:spPr>
        <p:txBody>
          <a:bodyPr wrap="square">
            <a:spAutoFit/>
          </a:bodyPr>
          <a:lstStyle/>
          <a:p>
            <a:pPr marL="285750" indent="-285750">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Fonctionnalités clés (semblables à </a:t>
            </a:r>
            <a:r>
              <a:rPr lang="fr-FR" sz="2400" b="1" dirty="0" err="1">
                <a:latin typeface="Times New Roman" panose="02020603050405020304" pitchFamily="18" charset="0"/>
                <a:cs typeface="Times New Roman" panose="02020603050405020304" pitchFamily="18" charset="0"/>
              </a:rPr>
              <a:t>HttpServlet</a:t>
            </a:r>
            <a:r>
              <a:rPr lang="fr-FR" sz="2400" b="1" dirty="0">
                <a:latin typeface="Times New Roman" panose="02020603050405020304" pitchFamily="18" charset="0"/>
                <a:cs typeface="Times New Roman" panose="02020603050405020304" pitchFamily="18" charset="0"/>
              </a:rPr>
              <a:t>) :</a:t>
            </a:r>
          </a:p>
          <a:p>
            <a:endParaRPr lang="fr-FR" sz="2400" b="1" dirty="0">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Gestion requête/réponse</a:t>
            </a:r>
            <a:r>
              <a:rPr lang="fr-FR" sz="2400" dirty="0">
                <a:latin typeface="Times New Roman" panose="02020603050405020304" pitchFamily="18" charset="0"/>
                <a:cs typeface="Times New Roman" panose="02020603050405020304" pitchFamily="18" charset="0"/>
              </a:rPr>
              <a:t> : Implémente le modèle de requête/réponse HTTP pour traiter les interactions client-serveur.</a:t>
            </a:r>
          </a:p>
          <a:p>
            <a:pPr lvl="1">
              <a:lnSpc>
                <a:spcPct val="150000"/>
              </a:lnSpc>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Accès aux objets</a:t>
            </a:r>
            <a:r>
              <a:rPr lang="fr-FR" sz="2400" dirty="0">
                <a:latin typeface="Times New Roman" panose="02020603050405020304" pitchFamily="18" charset="0"/>
                <a:cs typeface="Times New Roman" panose="02020603050405020304" pitchFamily="18" charset="0"/>
              </a:rPr>
              <a:t> : Utilise les mêmes objets que les servlets (</a:t>
            </a:r>
            <a:r>
              <a:rPr lang="fr-FR" sz="2400" dirty="0" err="1">
                <a:latin typeface="Times New Roman" panose="02020603050405020304" pitchFamily="18" charset="0"/>
                <a:cs typeface="Times New Roman" panose="02020603050405020304" pitchFamily="18" charset="0"/>
              </a:rPr>
              <a:t>request</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response</a:t>
            </a:r>
            <a:r>
              <a:rPr lang="fr-FR" sz="2400" dirty="0">
                <a:latin typeface="Times New Roman" panose="02020603050405020304" pitchFamily="18" charset="0"/>
                <a:cs typeface="Times New Roman" panose="02020603050405020304" pitchFamily="18" charset="0"/>
              </a:rPr>
              <a:t>).</a:t>
            </a:r>
          </a:p>
          <a:p>
            <a:pPr lvl="1">
              <a:lnSpc>
                <a:spcPct val="150000"/>
              </a:lnSpc>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Redirection/Inclusion</a:t>
            </a:r>
            <a:r>
              <a:rPr lang="fr-FR" sz="2400" dirty="0">
                <a:latin typeface="Times New Roman" panose="02020603050405020304" pitchFamily="18" charset="0"/>
                <a:cs typeface="Times New Roman" panose="02020603050405020304" pitchFamily="18" charset="0"/>
              </a:rPr>
              <a:t> : Peut rediriger vers une autre servlet ou JSP ou inclure d'autres JSP .</a:t>
            </a:r>
          </a:p>
        </p:txBody>
      </p:sp>
      <p:sp>
        <p:nvSpPr>
          <p:cNvPr id="9" name="Espace réservé du numéro de diapositive 8">
            <a:extLst>
              <a:ext uri="{FF2B5EF4-FFF2-40B4-BE49-F238E27FC236}">
                <a16:creationId xmlns:a16="http://schemas.microsoft.com/office/drawing/2014/main" id="{9FFEF779-71E7-4EFC-81DF-E6AAD28B4339}"/>
              </a:ext>
            </a:extLst>
          </p:cNvPr>
          <p:cNvSpPr>
            <a:spLocks noGrp="1"/>
          </p:cNvSpPr>
          <p:nvPr>
            <p:ph type="sldNum" sz="quarter" idx="7"/>
          </p:nvPr>
        </p:nvSpPr>
        <p:spPr/>
        <p:txBody>
          <a:bodyPr/>
          <a:lstStyle/>
          <a:p>
            <a:fld id="{B6F15528-21DE-4FAA-801E-634DDDAF4B2B}" type="slidenum">
              <a:rPr lang="fr-FR" smtClean="0"/>
              <a:t>4</a:t>
            </a:fld>
            <a:endParaRPr lang="fr-FR"/>
          </a:p>
        </p:txBody>
      </p:sp>
    </p:spTree>
    <p:extLst>
      <p:ext uri="{BB962C8B-B14F-4D97-AF65-F5344CB8AC3E}">
        <p14:creationId xmlns:p14="http://schemas.microsoft.com/office/powerpoint/2010/main" val="339914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1000" y="1828800"/>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7" name="Rectangle 6">
            <a:extLst>
              <a:ext uri="{FF2B5EF4-FFF2-40B4-BE49-F238E27FC236}">
                <a16:creationId xmlns:a16="http://schemas.microsoft.com/office/drawing/2014/main" id="{C75CD586-103A-4E0C-9B9D-1B47ED427116}"/>
              </a:ext>
            </a:extLst>
          </p:cNvPr>
          <p:cNvSpPr/>
          <p:nvPr/>
        </p:nvSpPr>
        <p:spPr>
          <a:xfrm>
            <a:off x="634842" y="2290465"/>
            <a:ext cx="3640740"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étape 5</a:t>
            </a:r>
          </a:p>
        </p:txBody>
      </p:sp>
      <p:pic>
        <p:nvPicPr>
          <p:cNvPr id="8" name="Image 7">
            <a:extLst>
              <a:ext uri="{FF2B5EF4-FFF2-40B4-BE49-F238E27FC236}">
                <a16:creationId xmlns:a16="http://schemas.microsoft.com/office/drawing/2014/main" id="{38077F58-89D6-4328-A282-EC9C69159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65" y="3100864"/>
            <a:ext cx="10211325" cy="3747611"/>
          </a:xfrm>
          <a:prstGeom prst="rect">
            <a:avLst/>
          </a:prstGeom>
        </p:spPr>
      </p:pic>
      <p:sp>
        <p:nvSpPr>
          <p:cNvPr id="3" name="Rectangle 2">
            <a:extLst>
              <a:ext uri="{FF2B5EF4-FFF2-40B4-BE49-F238E27FC236}">
                <a16:creationId xmlns:a16="http://schemas.microsoft.com/office/drawing/2014/main" id="{BD6C7914-87E8-4734-B4F8-6C1C353547A8}"/>
              </a:ext>
            </a:extLst>
          </p:cNvPr>
          <p:cNvSpPr/>
          <p:nvPr/>
        </p:nvSpPr>
        <p:spPr>
          <a:xfrm>
            <a:off x="1143000" y="2700754"/>
            <a:ext cx="1889300" cy="400110"/>
          </a:xfrm>
          <a:prstGeom prst="rect">
            <a:avLst/>
          </a:prstGeom>
        </p:spPr>
        <p:txBody>
          <a:bodyPr wrap="none">
            <a:spAutoFit/>
          </a:bodyPr>
          <a:lstStyle/>
          <a:p>
            <a:r>
              <a:rPr lang="fr-FR" sz="2000" b="1" i="1" u="sng" dirty="0" err="1"/>
              <a:t>View</a:t>
            </a:r>
            <a:r>
              <a:rPr lang="fr-FR" sz="2000" b="1" i="1" u="sng" dirty="0"/>
              <a:t> : </a:t>
            </a:r>
            <a:r>
              <a:rPr lang="fr-FR" sz="2000" b="1" i="1" u="sng" dirty="0" err="1"/>
              <a:t>result.jsp</a:t>
            </a:r>
            <a:endParaRPr lang="fr-FR" sz="2000" b="1" i="1" u="sng" dirty="0"/>
          </a:p>
        </p:txBody>
      </p:sp>
      <p:sp>
        <p:nvSpPr>
          <p:cNvPr id="9" name="Espace réservé du numéro de diapositive 8">
            <a:extLst>
              <a:ext uri="{FF2B5EF4-FFF2-40B4-BE49-F238E27FC236}">
                <a16:creationId xmlns:a16="http://schemas.microsoft.com/office/drawing/2014/main" id="{C25FA4B2-FE77-4E4B-964E-BF71ADCCD177}"/>
              </a:ext>
            </a:extLst>
          </p:cNvPr>
          <p:cNvSpPr>
            <a:spLocks noGrp="1"/>
          </p:cNvSpPr>
          <p:nvPr>
            <p:ph type="sldNum" sz="quarter" idx="7"/>
          </p:nvPr>
        </p:nvSpPr>
        <p:spPr/>
        <p:txBody>
          <a:bodyPr/>
          <a:lstStyle/>
          <a:p>
            <a:fld id="{B6F15528-21DE-4FAA-801E-634DDDAF4B2B}" type="slidenum">
              <a:rPr lang="fr-FR" smtClean="0"/>
              <a:t>40</a:t>
            </a:fld>
            <a:endParaRPr lang="fr-FR"/>
          </a:p>
        </p:txBody>
      </p:sp>
    </p:spTree>
    <p:extLst>
      <p:ext uri="{BB962C8B-B14F-4D97-AF65-F5344CB8AC3E}">
        <p14:creationId xmlns:p14="http://schemas.microsoft.com/office/powerpoint/2010/main" val="2775550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1000" y="1828800"/>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latin typeface="Arial" panose="020B0604020202020204" pitchFamily="34" charset="0"/>
              </a:rPr>
              <a:t>L’architecture MVC et JSP :</a:t>
            </a:r>
          </a:p>
        </p:txBody>
      </p:sp>
      <p:sp>
        <p:nvSpPr>
          <p:cNvPr id="7" name="Rectangle 6">
            <a:extLst>
              <a:ext uri="{FF2B5EF4-FFF2-40B4-BE49-F238E27FC236}">
                <a16:creationId xmlns:a16="http://schemas.microsoft.com/office/drawing/2014/main" id="{C75CD586-103A-4E0C-9B9D-1B47ED427116}"/>
              </a:ext>
            </a:extLst>
          </p:cNvPr>
          <p:cNvSpPr/>
          <p:nvPr/>
        </p:nvSpPr>
        <p:spPr>
          <a:xfrm>
            <a:off x="634842" y="2290465"/>
            <a:ext cx="4863832" cy="461665"/>
          </a:xfrm>
          <a:prstGeom prst="rect">
            <a:avLst/>
          </a:prstGeom>
        </p:spPr>
        <p:txBody>
          <a:bodyPr wrap="non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Exemple - MVC : Liste des promos</a:t>
            </a:r>
          </a:p>
        </p:txBody>
      </p:sp>
      <p:pic>
        <p:nvPicPr>
          <p:cNvPr id="9" name="Image 8">
            <a:extLst>
              <a:ext uri="{FF2B5EF4-FFF2-40B4-BE49-F238E27FC236}">
                <a16:creationId xmlns:a16="http://schemas.microsoft.com/office/drawing/2014/main" id="{22A103F3-FCBB-4003-83AE-0397EF7D0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52130"/>
            <a:ext cx="6210619" cy="2895749"/>
          </a:xfrm>
          <a:prstGeom prst="rect">
            <a:avLst/>
          </a:prstGeom>
        </p:spPr>
      </p:pic>
      <p:sp>
        <p:nvSpPr>
          <p:cNvPr id="5" name="Espace réservé du numéro de diapositive 4">
            <a:extLst>
              <a:ext uri="{FF2B5EF4-FFF2-40B4-BE49-F238E27FC236}">
                <a16:creationId xmlns:a16="http://schemas.microsoft.com/office/drawing/2014/main" id="{4DDDFB57-9EEB-4BF9-924B-E55A144CD8A3}"/>
              </a:ext>
            </a:extLst>
          </p:cNvPr>
          <p:cNvSpPr>
            <a:spLocks noGrp="1"/>
          </p:cNvSpPr>
          <p:nvPr>
            <p:ph type="sldNum" sz="quarter" idx="7"/>
          </p:nvPr>
        </p:nvSpPr>
        <p:spPr/>
        <p:txBody>
          <a:bodyPr/>
          <a:lstStyle/>
          <a:p>
            <a:fld id="{B6F15528-21DE-4FAA-801E-634DDDAF4B2B}" type="slidenum">
              <a:rPr lang="fr-FR" smtClean="0"/>
              <a:t>41</a:t>
            </a:fld>
            <a:endParaRPr lang="fr-FR"/>
          </a:p>
        </p:txBody>
      </p:sp>
    </p:spTree>
    <p:extLst>
      <p:ext uri="{BB962C8B-B14F-4D97-AF65-F5344CB8AC3E}">
        <p14:creationId xmlns:p14="http://schemas.microsoft.com/office/powerpoint/2010/main" val="3255967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838879"/>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L’architecture MVC : Technologies utilisées</a:t>
            </a:r>
          </a:p>
        </p:txBody>
      </p:sp>
      <p:sp>
        <p:nvSpPr>
          <p:cNvPr id="3" name="Rectangle 2">
            <a:extLst>
              <a:ext uri="{FF2B5EF4-FFF2-40B4-BE49-F238E27FC236}">
                <a16:creationId xmlns:a16="http://schemas.microsoft.com/office/drawing/2014/main" id="{D29450D0-316D-4215-9D44-E5889FB41EB8}"/>
              </a:ext>
            </a:extLst>
          </p:cNvPr>
          <p:cNvSpPr/>
          <p:nvPr/>
        </p:nvSpPr>
        <p:spPr>
          <a:xfrm>
            <a:off x="762000" y="2133600"/>
            <a:ext cx="11201400" cy="4154984"/>
          </a:xfrm>
          <a:prstGeom prst="rect">
            <a:avLst/>
          </a:prstGeom>
        </p:spPr>
        <p:txBody>
          <a:bodyPr wrap="square">
            <a:spAutoFit/>
          </a:bodyPr>
          <a:lstStyle/>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 Java 17</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Spring Framework 6 </a:t>
            </a:r>
          </a:p>
          <a:p>
            <a:pPr marL="800100" lvl="1" indent="-342900">
              <a:buFont typeface="Wingdings" panose="05000000000000000000" pitchFamily="2" charset="2"/>
              <a:buChar char="ü"/>
            </a:pPr>
            <a:r>
              <a:rPr lang="fr-FR" sz="2400" b="1" dirty="0"/>
              <a:t>Le Modèle</a:t>
            </a:r>
            <a:r>
              <a:rPr lang="fr-FR" sz="2400" dirty="0"/>
              <a:t> : Spring gère le modèle à travers des composants comme les </a:t>
            </a:r>
            <a:r>
              <a:rPr lang="fr-FR" sz="2400" b="1" dirty="0"/>
              <a:t>services</a:t>
            </a:r>
            <a:r>
              <a:rPr lang="fr-FR" sz="2400" dirty="0"/>
              <a:t> et </a:t>
            </a:r>
            <a:r>
              <a:rPr lang="fr-FR" sz="2400" b="1" dirty="0"/>
              <a:t>DAO</a:t>
            </a:r>
            <a:r>
              <a:rPr lang="fr-FR" sz="2400" dirty="0"/>
              <a:t> (Data Access </a:t>
            </a:r>
            <a:r>
              <a:rPr lang="fr-FR" sz="2400" dirty="0" err="1"/>
              <a:t>Objects</a:t>
            </a:r>
            <a:r>
              <a:rPr lang="fr-FR" sz="2400" dirty="0"/>
              <a:t>), qui interagissent avec la base de données.</a:t>
            </a:r>
          </a:p>
          <a:p>
            <a:pPr marL="800100" lvl="1" indent="-342900">
              <a:buFont typeface="Wingdings" panose="05000000000000000000" pitchFamily="2" charset="2"/>
              <a:buChar char="ü"/>
            </a:pPr>
            <a:r>
              <a:rPr lang="fr-FR" sz="2400" b="1" dirty="0"/>
              <a:t>Le Contrôleur</a:t>
            </a:r>
            <a:r>
              <a:rPr lang="fr-FR" sz="2400" dirty="0"/>
              <a:t> : Spring fournit un système de gestion des requêtes HTTP via ses </a:t>
            </a:r>
            <a:r>
              <a:rPr lang="fr-FR" sz="2400" b="1" dirty="0"/>
              <a:t>@</a:t>
            </a:r>
            <a:r>
              <a:rPr lang="fr-FR" sz="2400" b="1" dirty="0" err="1"/>
              <a:t>Controllers</a:t>
            </a:r>
            <a:r>
              <a:rPr lang="fr-FR" sz="2400" dirty="0"/>
              <a:t>. Chaque requête utilisateur (GET, POST, etc.) est traitée par un contrôleur qui orchestre la communication entre le modèle et la vue.</a:t>
            </a:r>
          </a:p>
          <a:p>
            <a:pPr marL="800100" lvl="1" indent="-342900">
              <a:buFont typeface="Wingdings" panose="05000000000000000000" pitchFamily="2" charset="2"/>
              <a:buChar char="ü"/>
            </a:pPr>
            <a:r>
              <a:rPr lang="fr-FR" sz="2400" b="1" dirty="0"/>
              <a:t>La Vue</a:t>
            </a:r>
            <a:r>
              <a:rPr lang="fr-FR" sz="2400" dirty="0"/>
              <a:t> : Spring offre une intégration avec des technologies comme </a:t>
            </a:r>
            <a:r>
              <a:rPr lang="fr-FR" sz="2400" b="1" dirty="0"/>
              <a:t>JSP</a:t>
            </a:r>
            <a:r>
              <a:rPr lang="fr-FR" sz="2400" dirty="0"/>
              <a:t> facilitant la présentation des données à l'utilisateur final.</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Spring Boot 3 :  </a:t>
            </a:r>
            <a:r>
              <a:rPr lang="fr-FR" sz="2400" dirty="0"/>
              <a:t>outil de démarrage rapide pour créer des applications basées sur Spring avec une configuration minimale;</a:t>
            </a:r>
            <a:endParaRPr lang="fr-FR" sz="2400" dirty="0">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2D93DF42-4241-4ABF-AF08-6344E4B0DB97}"/>
              </a:ext>
            </a:extLst>
          </p:cNvPr>
          <p:cNvSpPr>
            <a:spLocks noGrp="1"/>
          </p:cNvSpPr>
          <p:nvPr>
            <p:ph type="sldNum" sz="quarter" idx="7"/>
          </p:nvPr>
        </p:nvSpPr>
        <p:spPr/>
        <p:txBody>
          <a:bodyPr/>
          <a:lstStyle/>
          <a:p>
            <a:fld id="{B6F15528-21DE-4FAA-801E-634DDDAF4B2B}" type="slidenum">
              <a:rPr lang="fr-FR" smtClean="0"/>
              <a:t>42</a:t>
            </a:fld>
            <a:endParaRPr lang="fr-FR"/>
          </a:p>
        </p:txBody>
      </p:sp>
    </p:spTree>
    <p:extLst>
      <p:ext uri="{BB962C8B-B14F-4D97-AF65-F5344CB8AC3E}">
        <p14:creationId xmlns:p14="http://schemas.microsoft.com/office/powerpoint/2010/main" val="516720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702945"/>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Spring Framework :</a:t>
            </a:r>
          </a:p>
        </p:txBody>
      </p:sp>
      <p:sp>
        <p:nvSpPr>
          <p:cNvPr id="3" name="Rectangle 1">
            <a:extLst>
              <a:ext uri="{FF2B5EF4-FFF2-40B4-BE49-F238E27FC236}">
                <a16:creationId xmlns:a16="http://schemas.microsoft.com/office/drawing/2014/main" id="{B5167986-2859-4D4D-AD88-87292C57BB83}"/>
              </a:ext>
            </a:extLst>
          </p:cNvPr>
          <p:cNvSpPr>
            <a:spLocks noChangeArrowheads="1"/>
          </p:cNvSpPr>
          <p:nvPr/>
        </p:nvSpPr>
        <p:spPr bwMode="auto">
          <a:xfrm>
            <a:off x="647128" y="2334399"/>
            <a:ext cx="10896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Spring est un </a:t>
            </a:r>
            <a:r>
              <a:rPr kumimoji="0" lang="fr-FR" altLang="fr-F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framework</a:t>
            </a: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open-source pour le développement d’applications 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Offre des fonctionnalités telles que l’injection de dépendances et la gestion des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Simplifier le développement d’applications Java.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D3D7C8A7-F74E-4895-AA69-572133B00BB2}"/>
              </a:ext>
            </a:extLst>
          </p:cNvPr>
          <p:cNvPicPr>
            <a:picLocks noChangeAspect="1"/>
          </p:cNvPicPr>
          <p:nvPr/>
        </p:nvPicPr>
        <p:blipFill>
          <a:blip r:embed="rId3"/>
          <a:stretch>
            <a:fillRect/>
          </a:stretch>
        </p:blipFill>
        <p:spPr>
          <a:xfrm>
            <a:off x="4724400" y="3797863"/>
            <a:ext cx="6191568" cy="2629035"/>
          </a:xfrm>
          <a:prstGeom prst="rect">
            <a:avLst/>
          </a:prstGeom>
        </p:spPr>
      </p:pic>
      <p:sp>
        <p:nvSpPr>
          <p:cNvPr id="8" name="Espace réservé du numéro de diapositive 7">
            <a:extLst>
              <a:ext uri="{FF2B5EF4-FFF2-40B4-BE49-F238E27FC236}">
                <a16:creationId xmlns:a16="http://schemas.microsoft.com/office/drawing/2014/main" id="{DAB2E7D7-ABF5-4E25-A5A0-24E02AB9CE35}"/>
              </a:ext>
            </a:extLst>
          </p:cNvPr>
          <p:cNvSpPr>
            <a:spLocks noGrp="1"/>
          </p:cNvSpPr>
          <p:nvPr>
            <p:ph type="sldNum" sz="quarter" idx="7"/>
          </p:nvPr>
        </p:nvSpPr>
        <p:spPr/>
        <p:txBody>
          <a:bodyPr/>
          <a:lstStyle/>
          <a:p>
            <a:fld id="{B6F15528-21DE-4FAA-801E-634DDDAF4B2B}" type="slidenum">
              <a:rPr lang="fr-FR" smtClean="0"/>
              <a:t>43</a:t>
            </a:fld>
            <a:endParaRPr lang="fr-FR"/>
          </a:p>
        </p:txBody>
      </p:sp>
    </p:spTree>
    <p:extLst>
      <p:ext uri="{BB962C8B-B14F-4D97-AF65-F5344CB8AC3E}">
        <p14:creationId xmlns:p14="http://schemas.microsoft.com/office/powerpoint/2010/main" val="334578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440436" y="1905000"/>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Spring Framework :</a:t>
            </a:r>
          </a:p>
        </p:txBody>
      </p:sp>
      <p:sp>
        <p:nvSpPr>
          <p:cNvPr id="3" name="Rectangle 1">
            <a:extLst>
              <a:ext uri="{FF2B5EF4-FFF2-40B4-BE49-F238E27FC236}">
                <a16:creationId xmlns:a16="http://schemas.microsoft.com/office/drawing/2014/main" id="{5197ED53-3AFC-447F-9202-1EB908DE8E52}"/>
              </a:ext>
            </a:extLst>
          </p:cNvPr>
          <p:cNvSpPr>
            <a:spLocks noChangeArrowheads="1"/>
          </p:cNvSpPr>
          <p:nvPr/>
        </p:nvSpPr>
        <p:spPr bwMode="auto">
          <a:xfrm>
            <a:off x="685800" y="2011234"/>
            <a:ext cx="985943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Création de Contrôleurs avec Spring MVC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Utilisation de @Controller pour définir un contrôleur.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fr-FR" altLang="fr-F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RequestMapping</a:t>
            </a: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pour mapper les requêtes aux méthodes du contrôleur.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Exemple : </a:t>
            </a:r>
          </a:p>
        </p:txBody>
      </p:sp>
      <p:sp>
        <p:nvSpPr>
          <p:cNvPr id="4" name="Rectangle 3">
            <a:extLst>
              <a:ext uri="{FF2B5EF4-FFF2-40B4-BE49-F238E27FC236}">
                <a16:creationId xmlns:a16="http://schemas.microsoft.com/office/drawing/2014/main" id="{1D091A4E-4039-4189-A9D1-D55695AE3C8B}"/>
              </a:ext>
            </a:extLst>
          </p:cNvPr>
          <p:cNvSpPr/>
          <p:nvPr/>
        </p:nvSpPr>
        <p:spPr>
          <a:xfrm>
            <a:off x="1981200" y="4191000"/>
            <a:ext cx="6096000" cy="2308324"/>
          </a:xfrm>
          <a:prstGeom prst="rect">
            <a:avLst/>
          </a:prstGeom>
        </p:spPr>
        <p:txBody>
          <a:bodyPr>
            <a:spAutoFit/>
          </a:bodyPr>
          <a:lstStyle/>
          <a:p>
            <a:r>
              <a:rPr lang="fr-FR" dirty="0">
                <a:solidFill>
                  <a:srgbClr val="646464"/>
                </a:solidFill>
                <a:latin typeface="Consolas" panose="020B0609020204030204" pitchFamily="49" charset="0"/>
              </a:rPr>
              <a:t>@</a:t>
            </a:r>
            <a:r>
              <a:rPr lang="fr-FR" u="sng" dirty="0">
                <a:solidFill>
                  <a:srgbClr val="000000"/>
                </a:solidFill>
                <a:latin typeface="Consolas" panose="020B0609020204030204" pitchFamily="49" charset="0"/>
              </a:rPr>
              <a:t>Controller</a:t>
            </a:r>
            <a:endParaRPr lang="fr-FR" dirty="0">
              <a:solidFill>
                <a:srgbClr val="000000"/>
              </a:solidFill>
              <a:latin typeface="Consolas" panose="020B0609020204030204" pitchFamily="49" charset="0"/>
            </a:endParaRPr>
          </a:p>
          <a:p>
            <a:r>
              <a:rPr lang="fr-FR" b="1" dirty="0">
                <a:solidFill>
                  <a:srgbClr val="7F0055"/>
                </a:solidFill>
                <a:latin typeface="Consolas" panose="020B0609020204030204" pitchFamily="49" charset="0"/>
              </a:rPr>
              <a:t>public</a:t>
            </a:r>
            <a:r>
              <a:rPr lang="fr-FR" dirty="0">
                <a:solidFill>
                  <a:srgbClr val="000000"/>
                </a:solidFill>
                <a:latin typeface="Consolas" panose="020B0609020204030204" pitchFamily="49" charset="0"/>
              </a:rPr>
              <a:t> </a:t>
            </a:r>
            <a:r>
              <a:rPr lang="fr-FR" b="1" dirty="0">
                <a:solidFill>
                  <a:srgbClr val="7F0055"/>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WelcomeController</a:t>
            </a:r>
            <a:r>
              <a:rPr lang="fr-FR" dirty="0">
                <a:solidFill>
                  <a:srgbClr val="000000"/>
                </a:solidFill>
                <a:latin typeface="Consolas" panose="020B0609020204030204" pitchFamily="49" charset="0"/>
              </a:rPr>
              <a:t> {</a:t>
            </a:r>
          </a:p>
          <a:p>
            <a:r>
              <a:rPr lang="fr-FR" dirty="0">
                <a:solidFill>
                  <a:srgbClr val="646464"/>
                </a:solidFill>
                <a:latin typeface="Consolas" panose="020B0609020204030204" pitchFamily="49" charset="0"/>
              </a:rPr>
              <a:t>@</a:t>
            </a:r>
            <a:r>
              <a:rPr lang="fr-FR" u="sng" dirty="0" err="1">
                <a:solidFill>
                  <a:srgbClr val="000000"/>
                </a:solidFill>
                <a:latin typeface="Consolas" panose="020B0609020204030204" pitchFamily="49" charset="0"/>
              </a:rPr>
              <a:t>RequestMapping</a:t>
            </a:r>
            <a:r>
              <a:rPr lang="fr-FR" dirty="0">
                <a:solidFill>
                  <a:srgbClr val="000000"/>
                </a:solidFill>
                <a:latin typeface="Consolas" panose="020B0609020204030204" pitchFamily="49" charset="0"/>
              </a:rPr>
              <a:t>(</a:t>
            </a:r>
            <a:r>
              <a:rPr lang="fr-FR" dirty="0">
                <a:solidFill>
                  <a:srgbClr val="2A00FF"/>
                </a:solidFill>
                <a:latin typeface="Consolas" panose="020B0609020204030204" pitchFamily="49" charset="0"/>
              </a:rPr>
              <a:t>"/</a:t>
            </a:r>
            <a:r>
              <a:rPr lang="fr-FR" dirty="0" err="1">
                <a:solidFill>
                  <a:srgbClr val="2A00FF"/>
                </a:solidFill>
                <a:latin typeface="Consolas" panose="020B0609020204030204" pitchFamily="49" charset="0"/>
              </a:rPr>
              <a:t>welcome</a:t>
            </a:r>
            <a:r>
              <a:rPr lang="fr-FR" dirty="0">
                <a:solidFill>
                  <a:srgbClr val="2A00FF"/>
                </a:solidFill>
                <a:latin typeface="Consolas" panose="020B0609020204030204" pitchFamily="49" charset="0"/>
              </a:rPr>
              <a:t>"</a:t>
            </a:r>
            <a:r>
              <a:rPr lang="fr-FR" dirty="0">
                <a:solidFill>
                  <a:srgbClr val="000000"/>
                </a:solidFill>
                <a:latin typeface="Consolas" panose="020B0609020204030204" pitchFamily="49" charset="0"/>
              </a:rPr>
              <a:t>)</a:t>
            </a:r>
          </a:p>
          <a:p>
            <a:r>
              <a:rPr lang="fr-FR" b="1" dirty="0">
                <a:solidFill>
                  <a:srgbClr val="7F0055"/>
                </a:solidFill>
                <a:latin typeface="Consolas" panose="020B0609020204030204" pitchFamily="49" charset="0"/>
              </a:rPr>
              <a:t>public</a:t>
            </a:r>
            <a:r>
              <a:rPr lang="fr-FR" dirty="0">
                <a:solidFill>
                  <a:srgbClr val="000000"/>
                </a:solidFill>
                <a:latin typeface="Consolas" panose="020B0609020204030204" pitchFamily="49" charset="0"/>
              </a:rPr>
              <a:t> String </a:t>
            </a:r>
            <a:r>
              <a:rPr lang="fr-FR" dirty="0" err="1">
                <a:solidFill>
                  <a:srgbClr val="000000"/>
                </a:solidFill>
                <a:latin typeface="Consolas" panose="020B0609020204030204" pitchFamily="49" charset="0"/>
              </a:rPr>
              <a:t>welcome</a:t>
            </a:r>
            <a:r>
              <a:rPr lang="fr-FR" dirty="0">
                <a:solidFill>
                  <a:srgbClr val="000000"/>
                </a:solidFill>
                <a:latin typeface="Consolas" panose="020B0609020204030204" pitchFamily="49" charset="0"/>
              </a:rPr>
              <a:t>(</a:t>
            </a:r>
            <a:r>
              <a:rPr lang="fr-FR" u="sng" dirty="0">
                <a:solidFill>
                  <a:srgbClr val="000000"/>
                </a:solidFill>
                <a:latin typeface="Consolas" panose="020B0609020204030204" pitchFamily="49" charset="0"/>
              </a:rPr>
              <a:t>Model</a:t>
            </a:r>
            <a:r>
              <a:rPr lang="fr-FR" dirty="0">
                <a:solidFill>
                  <a:srgbClr val="000000"/>
                </a:solidFill>
                <a:latin typeface="Consolas" panose="020B0609020204030204" pitchFamily="49" charset="0"/>
              </a:rPr>
              <a:t> </a:t>
            </a:r>
            <a:r>
              <a:rPr lang="fr-FR" dirty="0" err="1">
                <a:solidFill>
                  <a:srgbClr val="6A3E3E"/>
                </a:solidFill>
                <a:latin typeface="Consolas" panose="020B0609020204030204" pitchFamily="49" charset="0"/>
              </a:rPr>
              <a:t>model</a:t>
            </a:r>
            <a:r>
              <a:rPr lang="fr-FR" dirty="0">
                <a:solidFill>
                  <a:srgbClr val="000000"/>
                </a:solidFill>
                <a:latin typeface="Consolas" panose="020B0609020204030204" pitchFamily="49" charset="0"/>
              </a:rPr>
              <a:t>) {</a:t>
            </a:r>
          </a:p>
          <a:p>
            <a:r>
              <a:rPr lang="fr-FR" dirty="0" err="1">
                <a:solidFill>
                  <a:srgbClr val="6A3E3E"/>
                </a:solidFill>
                <a:latin typeface="Consolas" panose="020B0609020204030204" pitchFamily="49" charset="0"/>
              </a:rPr>
              <a:t>model</a:t>
            </a:r>
            <a:r>
              <a:rPr lang="fr-FR" dirty="0" err="1">
                <a:solidFill>
                  <a:srgbClr val="000000"/>
                </a:solidFill>
                <a:latin typeface="Consolas" panose="020B0609020204030204" pitchFamily="49" charset="0"/>
              </a:rPr>
              <a:t>.addAttribute</a:t>
            </a:r>
            <a:r>
              <a:rPr lang="fr-FR" dirty="0">
                <a:solidFill>
                  <a:srgbClr val="000000"/>
                </a:solidFill>
                <a:latin typeface="Consolas" panose="020B0609020204030204" pitchFamily="49" charset="0"/>
              </a:rPr>
              <a:t>(</a:t>
            </a:r>
            <a:r>
              <a:rPr lang="fr-FR" dirty="0">
                <a:solidFill>
                  <a:srgbClr val="2A00FF"/>
                </a:solidFill>
                <a:latin typeface="Consolas" panose="020B0609020204030204" pitchFamily="49" charset="0"/>
              </a:rPr>
              <a:t>"</a:t>
            </a:r>
            <a:r>
              <a:rPr lang="fr-FR" dirty="0" err="1">
                <a:solidFill>
                  <a:srgbClr val="2A00FF"/>
                </a:solidFill>
                <a:latin typeface="Consolas" panose="020B0609020204030204" pitchFamily="49" charset="0"/>
              </a:rPr>
              <a:t>username</a:t>
            </a:r>
            <a:r>
              <a:rPr lang="fr-FR" dirty="0">
                <a:solidFill>
                  <a:srgbClr val="2A00FF"/>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2A00FF"/>
                </a:solidFill>
                <a:latin typeface="Consolas" panose="020B0609020204030204" pitchFamily="49" charset="0"/>
              </a:rPr>
              <a:t>"</a:t>
            </a:r>
            <a:r>
              <a:rPr lang="fr-FR" dirty="0" err="1">
                <a:solidFill>
                  <a:srgbClr val="2A00FF"/>
                </a:solidFill>
                <a:latin typeface="Consolas" panose="020B0609020204030204" pitchFamily="49" charset="0"/>
              </a:rPr>
              <a:t>JohnDoe</a:t>
            </a:r>
            <a:r>
              <a:rPr lang="fr-FR" dirty="0">
                <a:solidFill>
                  <a:srgbClr val="2A00FF"/>
                </a:solidFill>
                <a:latin typeface="Consolas" panose="020B0609020204030204" pitchFamily="49" charset="0"/>
              </a:rPr>
              <a:t>"</a:t>
            </a:r>
            <a:r>
              <a:rPr lang="fr-FR" dirty="0">
                <a:solidFill>
                  <a:srgbClr val="000000"/>
                </a:solidFill>
                <a:latin typeface="Consolas" panose="020B0609020204030204" pitchFamily="49" charset="0"/>
              </a:rPr>
              <a:t>);</a:t>
            </a:r>
          </a:p>
          <a:p>
            <a:r>
              <a:rPr lang="fr-FR" b="1" dirty="0">
                <a:solidFill>
                  <a:srgbClr val="7F0055"/>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2A00FF"/>
                </a:solidFill>
                <a:latin typeface="Consolas" panose="020B0609020204030204" pitchFamily="49" charset="0"/>
              </a:rPr>
              <a:t>"</a:t>
            </a:r>
            <a:r>
              <a:rPr lang="fr-FR" dirty="0" err="1">
                <a:solidFill>
                  <a:srgbClr val="2A00FF"/>
                </a:solidFill>
                <a:latin typeface="Consolas" panose="020B0609020204030204" pitchFamily="49" charset="0"/>
              </a:rPr>
              <a:t>welcome</a:t>
            </a:r>
            <a:r>
              <a:rPr lang="fr-FR" dirty="0">
                <a:solidFill>
                  <a:srgbClr val="2A00FF"/>
                </a:solidFill>
                <a:latin typeface="Consolas" panose="020B0609020204030204" pitchFamily="49" charset="0"/>
              </a:rPr>
              <a:t>"</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A0E2D0DF-7184-444B-8837-4BAB6CA17EC2}"/>
              </a:ext>
            </a:extLst>
          </p:cNvPr>
          <p:cNvSpPr/>
          <p:nvPr/>
        </p:nvSpPr>
        <p:spPr>
          <a:xfrm>
            <a:off x="1828800" y="4137232"/>
            <a:ext cx="6096000" cy="2339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77393F0D-CDF4-4246-AABA-1D57F830DDD8}"/>
              </a:ext>
            </a:extLst>
          </p:cNvPr>
          <p:cNvSpPr>
            <a:spLocks noGrp="1"/>
          </p:cNvSpPr>
          <p:nvPr>
            <p:ph type="sldNum" sz="quarter" idx="7"/>
          </p:nvPr>
        </p:nvSpPr>
        <p:spPr/>
        <p:txBody>
          <a:bodyPr/>
          <a:lstStyle/>
          <a:p>
            <a:fld id="{B6F15528-21DE-4FAA-801E-634DDDAF4B2B}" type="slidenum">
              <a:rPr lang="fr-FR" smtClean="0"/>
              <a:t>44</a:t>
            </a:fld>
            <a:endParaRPr lang="fr-FR"/>
          </a:p>
        </p:txBody>
      </p:sp>
    </p:spTree>
    <p:extLst>
      <p:ext uri="{BB962C8B-B14F-4D97-AF65-F5344CB8AC3E}">
        <p14:creationId xmlns:p14="http://schemas.microsoft.com/office/powerpoint/2010/main" val="470494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2428" y="1693314"/>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Spring Framework :</a:t>
            </a:r>
          </a:p>
        </p:txBody>
      </p:sp>
      <p:sp>
        <p:nvSpPr>
          <p:cNvPr id="7" name="Rectangle 1">
            <a:extLst>
              <a:ext uri="{FF2B5EF4-FFF2-40B4-BE49-F238E27FC236}">
                <a16:creationId xmlns:a16="http://schemas.microsoft.com/office/drawing/2014/main" id="{CF607777-D138-4FCC-8304-C6436AB5D85F}"/>
              </a:ext>
            </a:extLst>
          </p:cNvPr>
          <p:cNvSpPr>
            <a:spLocks noChangeArrowheads="1"/>
          </p:cNvSpPr>
          <p:nvPr/>
        </p:nvSpPr>
        <p:spPr bwMode="auto">
          <a:xfrm>
            <a:off x="713232" y="2258998"/>
            <a:ext cx="10100394"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Gestion des Vues : </a:t>
            </a: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Configuration des résolveurs pour mapper les noms de vue aux fichiers JSP.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Utilisation des JSP pour présenter les données du modèle.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BA6F5F1-5F38-4D3E-A5D9-3049ADB02668}"/>
              </a:ext>
            </a:extLst>
          </p:cNvPr>
          <p:cNvSpPr>
            <a:spLocks noChangeArrowheads="1"/>
          </p:cNvSpPr>
          <p:nvPr/>
        </p:nvSpPr>
        <p:spPr bwMode="auto">
          <a:xfrm>
            <a:off x="713232" y="3304520"/>
            <a:ext cx="1033576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2400" b="1" dirty="0">
                <a:latin typeface="Times New Roman" panose="02020603050405020304" pitchFamily="18" charset="0"/>
                <a:cs typeface="Times New Roman" panose="02020603050405020304" pitchFamily="18" charset="0"/>
              </a:rPr>
              <a:t>Gestion des Formulaires </a:t>
            </a: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lang="fr-FR" altLang="fr-FR" sz="2400" dirty="0">
                <a:latin typeface="Times New Roman" panose="02020603050405020304" pitchFamily="18" charset="0"/>
                <a:cs typeface="Times New Roman" panose="02020603050405020304" pitchFamily="18" charset="0"/>
              </a:rPr>
              <a:t>Utilisation de @</a:t>
            </a:r>
            <a:r>
              <a:rPr lang="fr-FR" altLang="fr-FR" sz="2400" dirty="0" err="1">
                <a:latin typeface="Times New Roman" panose="02020603050405020304" pitchFamily="18" charset="0"/>
                <a:cs typeface="Times New Roman" panose="02020603050405020304" pitchFamily="18" charset="0"/>
              </a:rPr>
              <a:t>ModelAttribute</a:t>
            </a:r>
            <a:r>
              <a:rPr lang="fr-FR" altLang="fr-FR" sz="2400" dirty="0">
                <a:latin typeface="Times New Roman" panose="02020603050405020304" pitchFamily="18" charset="0"/>
                <a:cs typeface="Times New Roman" panose="02020603050405020304" pitchFamily="18" charset="0"/>
              </a:rPr>
              <a:t> (pour </a:t>
            </a:r>
            <a:r>
              <a:rPr lang="fr-FR" sz="2400" dirty="0">
                <a:latin typeface="Times New Roman" panose="02020603050405020304" pitchFamily="18" charset="0"/>
                <a:cs typeface="Times New Roman" panose="02020603050405020304" pitchFamily="18" charset="0"/>
              </a:rPr>
              <a:t>lier des données de formulaire à un objet du modèle)</a:t>
            </a:r>
            <a:r>
              <a:rPr lang="fr-FR" altLang="fr-FR" sz="2400" dirty="0">
                <a:latin typeface="Times New Roman" panose="02020603050405020304" pitchFamily="18" charset="0"/>
                <a:cs typeface="Times New Roman" panose="02020603050405020304" pitchFamily="18" charset="0"/>
              </a:rPr>
              <a:t> et @</a:t>
            </a:r>
            <a:r>
              <a:rPr lang="fr-FR" altLang="fr-FR" sz="2400" dirty="0" err="1">
                <a:latin typeface="Times New Roman" panose="02020603050405020304" pitchFamily="18" charset="0"/>
                <a:cs typeface="Times New Roman" panose="02020603050405020304" pitchFamily="18" charset="0"/>
              </a:rPr>
              <a:t>Valid</a:t>
            </a:r>
            <a:r>
              <a:rPr lang="fr-FR" altLang="fr-FR" sz="240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pour valider un objet du modèle)</a:t>
            </a:r>
            <a:r>
              <a:rPr lang="fr-FR" altLang="fr-FR" sz="2400" dirty="0">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lang="fr-FR" altLang="fr-FR" sz="2400" dirty="0">
                <a:latin typeface="Times New Roman" panose="02020603050405020304" pitchFamily="18" charset="0"/>
                <a:cs typeface="Times New Roman" panose="02020603050405020304" pitchFamily="18" charset="0"/>
              </a:rPr>
              <a:t>Utilisation des annotations de validation (@</a:t>
            </a:r>
            <a:r>
              <a:rPr lang="fr-FR" altLang="fr-FR" sz="2400" dirty="0" err="1">
                <a:latin typeface="Times New Roman" panose="02020603050405020304" pitchFamily="18" charset="0"/>
                <a:cs typeface="Times New Roman" panose="02020603050405020304" pitchFamily="18" charset="0"/>
              </a:rPr>
              <a:t>NotNull</a:t>
            </a:r>
            <a:r>
              <a:rPr lang="fr-FR" altLang="fr-FR" sz="2400" dirty="0">
                <a:latin typeface="Times New Roman" panose="02020603050405020304" pitchFamily="18" charset="0"/>
                <a:cs typeface="Times New Roman" panose="02020603050405020304" pitchFamily="18" charset="0"/>
              </a:rPr>
              <a:t>, @Size).</a:t>
            </a:r>
          </a:p>
          <a:p>
            <a:pPr lvl="2" eaLnBrk="0" fontAlgn="base" hangingPunct="0">
              <a:spcBef>
                <a:spcPct val="0"/>
              </a:spcBef>
              <a:spcAft>
                <a:spcPct val="0"/>
              </a:spcAft>
              <a:buFontTx/>
              <a:buChar char="•"/>
            </a:pPr>
            <a:r>
              <a:rPr lang="fr-FR" sz="2400" b="1" dirty="0">
                <a:latin typeface="Times New Roman" panose="02020603050405020304" pitchFamily="18" charset="0"/>
                <a:cs typeface="Times New Roman" panose="02020603050405020304" pitchFamily="18" charset="0"/>
              </a:rPr>
              <a:t>E</a:t>
            </a:r>
            <a:r>
              <a:rPr lang="nb-NO" sz="2400" b="1" dirty="0">
                <a:latin typeface="Times New Roman" panose="02020603050405020304" pitchFamily="18" charset="0"/>
                <a:cs typeface="Times New Roman" panose="02020603050405020304" pitchFamily="18" charset="0"/>
              </a:rPr>
              <a:t>xemple</a:t>
            </a:r>
            <a:r>
              <a:rPr lang="nb-NO" sz="2400" dirty="0">
                <a:latin typeface="Times New Roman" panose="02020603050405020304" pitchFamily="18" charset="0"/>
                <a:cs typeface="Times New Roman" panose="02020603050405020304" pitchFamily="18" charset="0"/>
              </a:rPr>
              <a:t> : @NotNull private String username;</a:t>
            </a:r>
          </a:p>
          <a:p>
            <a:pPr lvl="2" eaLnBrk="0" fontAlgn="base" hangingPunct="0">
              <a:spcBef>
                <a:spcPct val="0"/>
              </a:spcBef>
              <a:spcAft>
                <a:spcPct val="0"/>
              </a:spcAft>
            </a:pPr>
            <a:r>
              <a:rPr lang="nb-NO" sz="2400" dirty="0">
                <a:latin typeface="Times New Roman" panose="02020603050405020304" pitchFamily="18" charset="0"/>
                <a:cs typeface="Times New Roman" panose="02020603050405020304" pitchFamily="18" charset="0"/>
              </a:rPr>
              <a:t>	       @Size(min = 5, max = 15) private String username;</a:t>
            </a:r>
            <a:endParaRPr lang="fr-FR" altLang="fr-FR" sz="2400" dirty="0">
              <a:latin typeface="Times New Roman" panose="02020603050405020304" pitchFamily="18" charset="0"/>
              <a:cs typeface="Times New Roman" panose="02020603050405020304" pitchFamily="18" charset="0"/>
            </a:endParaRPr>
          </a:p>
          <a:p>
            <a:pPr lvl="2" eaLnBrk="0" fontAlgn="base" hangingPunct="0">
              <a:spcBef>
                <a:spcPct val="0"/>
              </a:spcBef>
              <a:spcAft>
                <a:spcPct val="0"/>
              </a:spcAft>
              <a:buFontTx/>
              <a:buChar char="•"/>
            </a:pPr>
            <a:endParaRPr lang="fr-FR" altLang="fr-FR" sz="2400" dirty="0">
              <a:latin typeface="Times New Roman" panose="02020603050405020304" pitchFamily="18" charset="0"/>
              <a:cs typeface="Times New Roman" panose="02020603050405020304" pitchFamily="18" charset="0"/>
            </a:endParaRPr>
          </a:p>
        </p:txBody>
      </p:sp>
      <p:sp>
        <p:nvSpPr>
          <p:cNvPr id="11" name="Espace réservé du numéro de diapositive 10">
            <a:extLst>
              <a:ext uri="{FF2B5EF4-FFF2-40B4-BE49-F238E27FC236}">
                <a16:creationId xmlns:a16="http://schemas.microsoft.com/office/drawing/2014/main" id="{761FDC4A-31B1-46AD-B7A4-9814F5E28224}"/>
              </a:ext>
            </a:extLst>
          </p:cNvPr>
          <p:cNvSpPr>
            <a:spLocks noGrp="1"/>
          </p:cNvSpPr>
          <p:nvPr>
            <p:ph type="sldNum" sz="quarter" idx="7"/>
          </p:nvPr>
        </p:nvSpPr>
        <p:spPr/>
        <p:txBody>
          <a:bodyPr/>
          <a:lstStyle/>
          <a:p>
            <a:fld id="{B6F15528-21DE-4FAA-801E-634DDDAF4B2B}" type="slidenum">
              <a:rPr lang="fr-FR" smtClean="0"/>
              <a:t>45</a:t>
            </a:fld>
            <a:endParaRPr lang="fr-FR"/>
          </a:p>
        </p:txBody>
      </p:sp>
    </p:spTree>
    <p:extLst>
      <p:ext uri="{BB962C8B-B14F-4D97-AF65-F5344CB8AC3E}">
        <p14:creationId xmlns:p14="http://schemas.microsoft.com/office/powerpoint/2010/main" val="4016337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L’architecture MVC</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2428" y="1693314"/>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Spring Framework :</a:t>
            </a:r>
          </a:p>
        </p:txBody>
      </p:sp>
      <p:sp>
        <p:nvSpPr>
          <p:cNvPr id="8" name="Rectangle 2">
            <a:extLst>
              <a:ext uri="{FF2B5EF4-FFF2-40B4-BE49-F238E27FC236}">
                <a16:creationId xmlns:a16="http://schemas.microsoft.com/office/drawing/2014/main" id="{FBA6F5F1-5F38-4D3E-A5D9-3049ADB02668}"/>
              </a:ext>
            </a:extLst>
          </p:cNvPr>
          <p:cNvSpPr>
            <a:spLocks noChangeArrowheads="1"/>
          </p:cNvSpPr>
          <p:nvPr/>
        </p:nvSpPr>
        <p:spPr bwMode="auto">
          <a:xfrm>
            <a:off x="762000" y="1985126"/>
            <a:ext cx="103357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2400" b="1" dirty="0">
                <a:latin typeface="Times New Roman" panose="02020603050405020304" pitchFamily="18" charset="0"/>
                <a:cs typeface="Times New Roman" panose="02020603050405020304" pitchFamily="18" charset="0"/>
              </a:rPr>
              <a:t>Gestion des Formulaires </a:t>
            </a:r>
            <a:r>
              <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fr-FR" altLang="fr-FR" sz="2400" dirty="0">
                <a:latin typeface="Times New Roman" panose="02020603050405020304" pitchFamily="18" charset="0"/>
                <a:cs typeface="Times New Roman" panose="02020603050405020304" pitchFamily="18" charset="0"/>
              </a:rPr>
              <a:t>	Exemple : </a:t>
            </a:r>
            <a:endParaRPr kumimoji="0" lang="fr-FR" altLang="fr-F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FA5132D4-AD29-4FD6-BB61-95BFEA698678}"/>
              </a:ext>
            </a:extLst>
          </p:cNvPr>
          <p:cNvSpPr/>
          <p:nvPr/>
        </p:nvSpPr>
        <p:spPr>
          <a:xfrm>
            <a:off x="1524000" y="3350601"/>
            <a:ext cx="10607420" cy="2339102"/>
          </a:xfrm>
          <a:prstGeom prst="rect">
            <a:avLst/>
          </a:prstGeom>
        </p:spPr>
        <p:txBody>
          <a:bodyPr wrap="square">
            <a:spAutoFit/>
          </a:bodyPr>
          <a:lstStyle/>
          <a:p>
            <a:r>
              <a:rPr lang="fr-FR" sz="1600" dirty="0">
                <a:solidFill>
                  <a:srgbClr val="646464"/>
                </a:solidFill>
                <a:latin typeface="Consolas" panose="020B0609020204030204" pitchFamily="49" charset="0"/>
              </a:rPr>
              <a:t>@</a:t>
            </a:r>
            <a:r>
              <a:rPr lang="fr-FR" sz="1600" u="sng" dirty="0">
                <a:solidFill>
                  <a:srgbClr val="000000"/>
                </a:solidFill>
                <a:latin typeface="Consolas" panose="020B0609020204030204" pitchFamily="49" charset="0"/>
              </a:rPr>
              <a:t>Controller</a:t>
            </a:r>
            <a:endParaRPr lang="fr-FR" sz="1600" dirty="0">
              <a:solidFill>
                <a:srgbClr val="000000"/>
              </a:solidFill>
              <a:latin typeface="Consolas" panose="020B0609020204030204" pitchFamily="49" charset="0"/>
            </a:endParaRPr>
          </a:p>
          <a:p>
            <a:r>
              <a:rPr lang="fr-FR" sz="1600" b="1" dirty="0">
                <a:solidFill>
                  <a:srgbClr val="7F0055"/>
                </a:solidFill>
                <a:latin typeface="Consolas" panose="020B0609020204030204" pitchFamily="49" charset="0"/>
              </a:rPr>
              <a:t>public</a:t>
            </a:r>
            <a:r>
              <a:rPr lang="fr-FR" sz="1600" dirty="0">
                <a:solidFill>
                  <a:srgbClr val="000000"/>
                </a:solidFill>
                <a:latin typeface="Consolas" panose="020B0609020204030204" pitchFamily="49" charset="0"/>
              </a:rPr>
              <a:t> </a:t>
            </a:r>
            <a:r>
              <a:rPr lang="fr-FR" sz="1600" b="1" dirty="0">
                <a:solidFill>
                  <a:srgbClr val="7F0055"/>
                </a:solidFill>
                <a:latin typeface="Consolas" panose="020B0609020204030204" pitchFamily="49" charset="0"/>
              </a:rPr>
              <a:t>class</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FormController</a:t>
            </a:r>
            <a:r>
              <a:rPr lang="fr-FR" sz="1600" dirty="0">
                <a:solidFill>
                  <a:srgbClr val="000000"/>
                </a:solidFill>
                <a:latin typeface="Consolas" panose="020B0609020204030204" pitchFamily="49" charset="0"/>
              </a:rPr>
              <a:t> {</a:t>
            </a:r>
          </a:p>
          <a:p>
            <a:r>
              <a:rPr lang="fr-FR" sz="1600" dirty="0">
                <a:solidFill>
                  <a:srgbClr val="646464"/>
                </a:solidFill>
                <a:latin typeface="Consolas" panose="020B0609020204030204" pitchFamily="49" charset="0"/>
              </a:rPr>
              <a:t>@</a:t>
            </a:r>
            <a:r>
              <a:rPr lang="fr-FR" sz="1600" u="sng" dirty="0" err="1">
                <a:solidFill>
                  <a:srgbClr val="000000"/>
                </a:solidFill>
                <a:latin typeface="Consolas" panose="020B0609020204030204" pitchFamily="49" charset="0"/>
              </a:rPr>
              <a:t>PostMapping</a:t>
            </a:r>
            <a:r>
              <a:rPr lang="fr-FR" sz="1600" dirty="0">
                <a:solidFill>
                  <a:srgbClr val="000000"/>
                </a:solidFill>
                <a:latin typeface="Consolas" panose="020B0609020204030204" pitchFamily="49" charset="0"/>
              </a:rPr>
              <a:t>(</a:t>
            </a:r>
            <a:r>
              <a:rPr lang="fr-FR" sz="1600" dirty="0">
                <a:solidFill>
                  <a:srgbClr val="2A00FF"/>
                </a:solidFill>
                <a:latin typeface="Consolas" panose="020B0609020204030204" pitchFamily="49" charset="0"/>
              </a:rPr>
              <a:t>"/</a:t>
            </a:r>
            <a:r>
              <a:rPr lang="fr-FR" sz="1600" dirty="0" err="1">
                <a:solidFill>
                  <a:srgbClr val="2A00FF"/>
                </a:solidFill>
                <a:latin typeface="Consolas" panose="020B0609020204030204" pitchFamily="49" charset="0"/>
              </a:rPr>
              <a:t>submitForm</a:t>
            </a:r>
            <a:r>
              <a:rPr lang="fr-FR" sz="1600" dirty="0">
                <a:solidFill>
                  <a:srgbClr val="2A00FF"/>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public</a:t>
            </a:r>
            <a:r>
              <a:rPr lang="fr-FR" sz="1600" dirty="0">
                <a:solidFill>
                  <a:srgbClr val="000000"/>
                </a:solidFill>
                <a:latin typeface="Consolas" panose="020B0609020204030204" pitchFamily="49" charset="0"/>
              </a:rPr>
              <a:t> String </a:t>
            </a:r>
            <a:r>
              <a:rPr lang="fr-FR" sz="1600" dirty="0" err="1">
                <a:solidFill>
                  <a:srgbClr val="000000"/>
                </a:solidFill>
                <a:latin typeface="Consolas" panose="020B0609020204030204" pitchFamily="49" charset="0"/>
              </a:rPr>
              <a:t>submitForm</a:t>
            </a:r>
            <a:r>
              <a:rPr lang="fr-FR" sz="1600" dirty="0">
                <a:solidFill>
                  <a:srgbClr val="000000"/>
                </a:solidFill>
                <a:latin typeface="Consolas" panose="020B0609020204030204" pitchFamily="49" charset="0"/>
              </a:rPr>
              <a:t>(</a:t>
            </a:r>
            <a:r>
              <a:rPr lang="fr-FR" sz="1600" dirty="0">
                <a:solidFill>
                  <a:srgbClr val="646464"/>
                </a:solidFill>
                <a:latin typeface="Consolas" panose="020B0609020204030204" pitchFamily="49" charset="0"/>
              </a:rPr>
              <a:t>@</a:t>
            </a:r>
            <a:r>
              <a:rPr lang="fr-FR" sz="1600" u="sng" dirty="0" err="1">
                <a:solidFill>
                  <a:srgbClr val="000000"/>
                </a:solidFill>
                <a:latin typeface="Consolas" panose="020B0609020204030204" pitchFamily="49" charset="0"/>
              </a:rPr>
              <a:t>ModelAttribute</a:t>
            </a:r>
            <a:r>
              <a:rPr lang="fr-FR" sz="1600" dirty="0">
                <a:solidFill>
                  <a:srgbClr val="000000"/>
                </a:solidFill>
                <a:latin typeface="Consolas" panose="020B0609020204030204" pitchFamily="49" charset="0"/>
              </a:rPr>
              <a:t>(</a:t>
            </a:r>
            <a:r>
              <a:rPr lang="fr-FR" sz="1600" dirty="0">
                <a:solidFill>
                  <a:srgbClr val="2A00FF"/>
                </a:solidFill>
                <a:latin typeface="Consolas" panose="020B0609020204030204" pitchFamily="49" charset="0"/>
              </a:rPr>
              <a:t>"user"</a:t>
            </a:r>
            <a:r>
              <a:rPr lang="fr-FR" sz="1600" dirty="0">
                <a:solidFill>
                  <a:srgbClr val="000000"/>
                </a:solidFill>
                <a:latin typeface="Consolas" panose="020B0609020204030204" pitchFamily="49" charset="0"/>
              </a:rPr>
              <a:t>) </a:t>
            </a:r>
            <a:r>
              <a:rPr lang="fr-FR" sz="1600" dirty="0">
                <a:solidFill>
                  <a:srgbClr val="646464"/>
                </a:solidFill>
                <a:latin typeface="Consolas" panose="020B0609020204030204" pitchFamily="49" charset="0"/>
              </a:rPr>
              <a:t>@</a:t>
            </a:r>
            <a:r>
              <a:rPr lang="fr-FR" sz="1600" u="sng" dirty="0" err="1">
                <a:solidFill>
                  <a:srgbClr val="000000"/>
                </a:solidFill>
                <a:latin typeface="Consolas" panose="020B0609020204030204" pitchFamily="49" charset="0"/>
              </a:rPr>
              <a:t>Valid</a:t>
            </a:r>
            <a:r>
              <a:rPr lang="fr-FR" sz="1600" dirty="0">
                <a:solidFill>
                  <a:srgbClr val="000000"/>
                </a:solidFill>
                <a:latin typeface="Consolas" panose="020B0609020204030204" pitchFamily="49" charset="0"/>
              </a:rPr>
              <a:t> </a:t>
            </a:r>
            <a:r>
              <a:rPr lang="fr-FR" sz="1600" u="sng" dirty="0">
                <a:solidFill>
                  <a:srgbClr val="000000"/>
                </a:solidFill>
                <a:latin typeface="Consolas" panose="020B0609020204030204" pitchFamily="49" charset="0"/>
              </a:rPr>
              <a:t>User</a:t>
            </a:r>
            <a:r>
              <a:rPr lang="fr-FR" sz="1600" dirty="0">
                <a:solidFill>
                  <a:srgbClr val="000000"/>
                </a:solidFill>
                <a:latin typeface="Consolas" panose="020B0609020204030204" pitchFamily="49" charset="0"/>
              </a:rPr>
              <a:t> </a:t>
            </a:r>
            <a:r>
              <a:rPr lang="fr-FR" sz="1600" dirty="0" err="1">
                <a:solidFill>
                  <a:srgbClr val="6A3E3E"/>
                </a:solidFill>
                <a:latin typeface="Consolas" panose="020B0609020204030204" pitchFamily="49" charset="0"/>
              </a:rPr>
              <a:t>user</a:t>
            </a:r>
            <a:r>
              <a:rPr lang="fr-FR" sz="1600" dirty="0">
                <a:solidFill>
                  <a:srgbClr val="000000"/>
                </a:solidFill>
                <a:latin typeface="Consolas" panose="020B0609020204030204" pitchFamily="49" charset="0"/>
              </a:rPr>
              <a:t>, </a:t>
            </a:r>
            <a:r>
              <a:rPr lang="fr-FR" sz="1600" u="sng" dirty="0" err="1">
                <a:solidFill>
                  <a:srgbClr val="000000"/>
                </a:solidFill>
                <a:latin typeface="Consolas" panose="020B0609020204030204" pitchFamily="49" charset="0"/>
              </a:rPr>
              <a:t>BindingResult</a:t>
            </a:r>
            <a:r>
              <a:rPr lang="fr-FR" sz="1600" dirty="0">
                <a:solidFill>
                  <a:srgbClr val="000000"/>
                </a:solidFill>
                <a:latin typeface="Consolas" panose="020B0609020204030204" pitchFamily="49" charset="0"/>
              </a:rPr>
              <a:t> </a:t>
            </a:r>
            <a:r>
              <a:rPr lang="fr-FR" sz="1600" dirty="0" err="1">
                <a:solidFill>
                  <a:srgbClr val="6A3E3E"/>
                </a:solidFill>
                <a:latin typeface="Consolas" panose="020B0609020204030204" pitchFamily="49" charset="0"/>
              </a:rPr>
              <a:t>result</a:t>
            </a:r>
            <a:r>
              <a:rPr lang="fr-FR" sz="1600"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if</a:t>
            </a:r>
            <a:r>
              <a:rPr lang="fr-FR" sz="1600" dirty="0">
                <a:solidFill>
                  <a:srgbClr val="000000"/>
                </a:solidFill>
                <a:latin typeface="Consolas" panose="020B0609020204030204" pitchFamily="49" charset="0"/>
              </a:rPr>
              <a:t> (</a:t>
            </a:r>
            <a:r>
              <a:rPr lang="fr-FR" sz="1600" dirty="0" err="1">
                <a:solidFill>
                  <a:srgbClr val="6A3E3E"/>
                </a:solidFill>
                <a:latin typeface="Consolas" panose="020B0609020204030204" pitchFamily="49" charset="0"/>
              </a:rPr>
              <a:t>result</a:t>
            </a:r>
            <a:r>
              <a:rPr lang="fr-FR" sz="1600" dirty="0" err="1">
                <a:solidFill>
                  <a:srgbClr val="000000"/>
                </a:solidFill>
                <a:latin typeface="Consolas" panose="020B0609020204030204" pitchFamily="49" charset="0"/>
              </a:rPr>
              <a:t>.hasErrors</a:t>
            </a:r>
            <a:r>
              <a:rPr lang="fr-FR" sz="1600" dirty="0">
                <a:solidFill>
                  <a:srgbClr val="000000"/>
                </a:solidFill>
                <a:latin typeface="Consolas" panose="020B0609020204030204" pitchFamily="49" charset="0"/>
              </a:rPr>
              <a:t>()) {</a:t>
            </a:r>
          </a:p>
          <a:p>
            <a:r>
              <a:rPr lang="fr-FR" sz="1600" b="1" dirty="0">
                <a:solidFill>
                  <a:srgbClr val="7F0055"/>
                </a:solidFill>
                <a:latin typeface="Consolas" panose="020B0609020204030204" pitchFamily="49" charset="0"/>
              </a:rPr>
              <a:t>return</a:t>
            </a:r>
            <a:r>
              <a:rPr lang="fr-FR" sz="1600" dirty="0">
                <a:solidFill>
                  <a:srgbClr val="000000"/>
                </a:solidFill>
                <a:latin typeface="Consolas" panose="020B0609020204030204" pitchFamily="49" charset="0"/>
              </a:rPr>
              <a:t> </a:t>
            </a:r>
            <a:r>
              <a:rPr lang="fr-FR" sz="1600" dirty="0">
                <a:solidFill>
                  <a:srgbClr val="2A00FF"/>
                </a:solidFill>
                <a:latin typeface="Consolas" panose="020B0609020204030204" pitchFamily="49" charset="0"/>
              </a:rPr>
              <a:t>"</a:t>
            </a:r>
            <a:r>
              <a:rPr lang="fr-FR" sz="1600" dirty="0" err="1">
                <a:solidFill>
                  <a:srgbClr val="2A00FF"/>
                </a:solidFill>
                <a:latin typeface="Consolas" panose="020B0609020204030204" pitchFamily="49" charset="0"/>
              </a:rPr>
              <a:t>form</a:t>
            </a:r>
            <a:r>
              <a:rPr lang="fr-FR" sz="1600" dirty="0">
                <a:solidFill>
                  <a:srgbClr val="2A00FF"/>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r>
              <a:rPr lang="fr-FR" sz="1600" b="1" dirty="0">
                <a:solidFill>
                  <a:srgbClr val="7F0055"/>
                </a:solidFill>
                <a:latin typeface="Consolas" panose="020B0609020204030204" pitchFamily="49" charset="0"/>
              </a:rPr>
              <a:t>return</a:t>
            </a:r>
            <a:r>
              <a:rPr lang="fr-FR" sz="1600" dirty="0">
                <a:solidFill>
                  <a:srgbClr val="000000"/>
                </a:solidFill>
                <a:latin typeface="Consolas" panose="020B0609020204030204" pitchFamily="49" charset="0"/>
              </a:rPr>
              <a:t> </a:t>
            </a:r>
            <a:r>
              <a:rPr lang="fr-FR" sz="1600" dirty="0">
                <a:solidFill>
                  <a:srgbClr val="2A00FF"/>
                </a:solidFill>
                <a:latin typeface="Consolas" panose="020B0609020204030204" pitchFamily="49" charset="0"/>
              </a:rPr>
              <a:t>"</a:t>
            </a:r>
            <a:r>
              <a:rPr lang="fr-FR" sz="1600" dirty="0" err="1">
                <a:solidFill>
                  <a:srgbClr val="2A00FF"/>
                </a:solidFill>
                <a:latin typeface="Consolas" panose="020B0609020204030204" pitchFamily="49" charset="0"/>
              </a:rPr>
              <a:t>result</a:t>
            </a:r>
            <a:r>
              <a:rPr lang="fr-FR" sz="1600" dirty="0">
                <a:solidFill>
                  <a:srgbClr val="2A00FF"/>
                </a:solidFill>
                <a:latin typeface="Consolas" panose="020B0609020204030204" pitchFamily="49" charset="0"/>
              </a:rPr>
              <a:t>"</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a:t>
            </a:r>
            <a:r>
              <a:rPr lang="fr-FR" dirty="0">
                <a:solidFill>
                  <a:srgbClr val="000000"/>
                </a:solidFill>
                <a:latin typeface="Consolas" panose="020B0609020204030204" pitchFamily="49" charset="0"/>
              </a:rPr>
              <a:t>}</a:t>
            </a:r>
          </a:p>
        </p:txBody>
      </p:sp>
      <p:sp>
        <p:nvSpPr>
          <p:cNvPr id="10" name="Rectangle 9">
            <a:extLst>
              <a:ext uri="{FF2B5EF4-FFF2-40B4-BE49-F238E27FC236}">
                <a16:creationId xmlns:a16="http://schemas.microsoft.com/office/drawing/2014/main" id="{CB599FBD-E4EA-4F35-9EDA-582CDB8EB235}"/>
              </a:ext>
            </a:extLst>
          </p:cNvPr>
          <p:cNvSpPr/>
          <p:nvPr/>
        </p:nvSpPr>
        <p:spPr>
          <a:xfrm>
            <a:off x="1415667" y="3305045"/>
            <a:ext cx="10515600" cy="2430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10">
            <a:extLst>
              <a:ext uri="{FF2B5EF4-FFF2-40B4-BE49-F238E27FC236}">
                <a16:creationId xmlns:a16="http://schemas.microsoft.com/office/drawing/2014/main" id="{761FDC4A-31B1-46AD-B7A4-9814F5E28224}"/>
              </a:ext>
            </a:extLst>
          </p:cNvPr>
          <p:cNvSpPr>
            <a:spLocks noGrp="1"/>
          </p:cNvSpPr>
          <p:nvPr>
            <p:ph type="sldNum" sz="quarter" idx="7"/>
          </p:nvPr>
        </p:nvSpPr>
        <p:spPr/>
        <p:txBody>
          <a:bodyPr/>
          <a:lstStyle/>
          <a:p>
            <a:fld id="{B6F15528-21DE-4FAA-801E-634DDDAF4B2B}" type="slidenum">
              <a:rPr lang="fr-FR" smtClean="0"/>
              <a:t>46</a:t>
            </a:fld>
            <a:endParaRPr lang="fr-FR"/>
          </a:p>
        </p:txBody>
      </p:sp>
    </p:spTree>
    <p:extLst>
      <p:ext uri="{BB962C8B-B14F-4D97-AF65-F5344CB8AC3E}">
        <p14:creationId xmlns:p14="http://schemas.microsoft.com/office/powerpoint/2010/main" val="1480635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Exemple d’application MVC </a:t>
            </a:r>
            <a:endParaRPr spc="-55" dirty="0"/>
          </a:p>
        </p:txBody>
      </p:sp>
      <p:sp>
        <p:nvSpPr>
          <p:cNvPr id="6" name="ZoneTexte 5">
            <a:extLst>
              <a:ext uri="{FF2B5EF4-FFF2-40B4-BE49-F238E27FC236}">
                <a16:creationId xmlns:a16="http://schemas.microsoft.com/office/drawing/2014/main" id="{DD7A0683-4DAB-447D-8267-4FD0AF3DC217}"/>
              </a:ext>
            </a:extLst>
          </p:cNvPr>
          <p:cNvSpPr txBox="1"/>
          <p:nvPr/>
        </p:nvSpPr>
        <p:spPr>
          <a:xfrm>
            <a:off x="382428" y="1693314"/>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Spring Framework :</a:t>
            </a:r>
          </a:p>
        </p:txBody>
      </p:sp>
      <p:sp>
        <p:nvSpPr>
          <p:cNvPr id="11" name="Espace réservé du numéro de diapositive 10">
            <a:extLst>
              <a:ext uri="{FF2B5EF4-FFF2-40B4-BE49-F238E27FC236}">
                <a16:creationId xmlns:a16="http://schemas.microsoft.com/office/drawing/2014/main" id="{761FDC4A-31B1-46AD-B7A4-9814F5E28224}"/>
              </a:ext>
            </a:extLst>
          </p:cNvPr>
          <p:cNvSpPr>
            <a:spLocks noGrp="1"/>
          </p:cNvSpPr>
          <p:nvPr>
            <p:ph type="sldNum" sz="quarter" idx="7"/>
          </p:nvPr>
        </p:nvSpPr>
        <p:spPr>
          <a:xfrm>
            <a:off x="9098865" y="6243828"/>
            <a:ext cx="2804160" cy="342900"/>
          </a:xfrm>
        </p:spPr>
        <p:txBody>
          <a:bodyPr/>
          <a:lstStyle/>
          <a:p>
            <a:fld id="{B6F15528-21DE-4FAA-801E-634DDDAF4B2B}" type="slidenum">
              <a:rPr lang="fr-FR" smtClean="0"/>
              <a:t>47</a:t>
            </a:fld>
            <a:endParaRPr lang="fr-FR"/>
          </a:p>
        </p:txBody>
      </p:sp>
      <p:sp>
        <p:nvSpPr>
          <p:cNvPr id="3" name="Rectangle 2">
            <a:extLst>
              <a:ext uri="{FF2B5EF4-FFF2-40B4-BE49-F238E27FC236}">
                <a16:creationId xmlns:a16="http://schemas.microsoft.com/office/drawing/2014/main" id="{BA77EEB8-E861-46D5-B406-93C098536BE4}"/>
              </a:ext>
            </a:extLst>
          </p:cNvPr>
          <p:cNvSpPr/>
          <p:nvPr/>
        </p:nvSpPr>
        <p:spPr>
          <a:xfrm>
            <a:off x="609599" y="2154979"/>
            <a:ext cx="11140821" cy="1569660"/>
          </a:xfrm>
          <a:prstGeom prst="rect">
            <a:avLst/>
          </a:prstGeom>
        </p:spPr>
        <p:txBody>
          <a:bodyPr wrap="square">
            <a:spAutoFit/>
          </a:bodyPr>
          <a:lstStyle/>
          <a:p>
            <a:pPr marL="285750" indent="-285750">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Une application de "Bienvenue" qui affiche un message personnalisé en fonction du prénom saisi par l'utilisateur.</a:t>
            </a:r>
          </a:p>
          <a:p>
            <a:endParaRPr lang="fr-FR"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Le contrôleur : </a:t>
            </a:r>
          </a:p>
        </p:txBody>
      </p:sp>
      <p:pic>
        <p:nvPicPr>
          <p:cNvPr id="12" name="Image 11">
            <a:extLst>
              <a:ext uri="{FF2B5EF4-FFF2-40B4-BE49-F238E27FC236}">
                <a16:creationId xmlns:a16="http://schemas.microsoft.com/office/drawing/2014/main" id="{61A2C488-F080-427F-A0E4-B0E87644936C}"/>
              </a:ext>
            </a:extLst>
          </p:cNvPr>
          <p:cNvPicPr>
            <a:picLocks noChangeAspect="1"/>
          </p:cNvPicPr>
          <p:nvPr/>
        </p:nvPicPr>
        <p:blipFill rotWithShape="1">
          <a:blip r:embed="rId3">
            <a:extLst>
              <a:ext uri="{28A0092B-C50C-407E-A947-70E740481C1C}">
                <a14:useLocalDpi xmlns:a14="http://schemas.microsoft.com/office/drawing/2010/main" val="0"/>
              </a:ext>
            </a:extLst>
          </a:blip>
          <a:srcRect t="6596"/>
          <a:stretch/>
        </p:blipFill>
        <p:spPr>
          <a:xfrm>
            <a:off x="1143000" y="3972118"/>
            <a:ext cx="10760025" cy="2158343"/>
          </a:xfrm>
          <a:prstGeom prst="rect">
            <a:avLst/>
          </a:prstGeom>
        </p:spPr>
      </p:pic>
    </p:spTree>
    <p:extLst>
      <p:ext uri="{BB962C8B-B14F-4D97-AF65-F5344CB8AC3E}">
        <p14:creationId xmlns:p14="http://schemas.microsoft.com/office/powerpoint/2010/main" val="820733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979312F-8B79-4374-9B59-07BE8C3C3EDC}"/>
              </a:ext>
            </a:extLst>
          </p:cNvPr>
          <p:cNvSpPr>
            <a:spLocks noGrp="1"/>
          </p:cNvSpPr>
          <p:nvPr>
            <p:ph type="sldNum" sz="quarter" idx="7"/>
          </p:nvPr>
        </p:nvSpPr>
        <p:spPr/>
        <p:txBody>
          <a:bodyPr/>
          <a:lstStyle/>
          <a:p>
            <a:fld id="{B6F15528-21DE-4FAA-801E-634DDDAF4B2B}" type="slidenum">
              <a:rPr lang="fr-FR" smtClean="0"/>
              <a:t>48</a:t>
            </a:fld>
            <a:endParaRPr lang="fr-FR"/>
          </a:p>
        </p:txBody>
      </p:sp>
      <p:pic>
        <p:nvPicPr>
          <p:cNvPr id="9" name="Image 8">
            <a:extLst>
              <a:ext uri="{FF2B5EF4-FFF2-40B4-BE49-F238E27FC236}">
                <a16:creationId xmlns:a16="http://schemas.microsoft.com/office/drawing/2014/main" id="{2AEFC33D-4F8B-46E1-B884-F595933512CD}"/>
              </a:ext>
            </a:extLst>
          </p:cNvPr>
          <p:cNvPicPr>
            <a:picLocks noChangeAspect="1"/>
          </p:cNvPicPr>
          <p:nvPr/>
        </p:nvPicPr>
        <p:blipFill rotWithShape="1">
          <a:blip r:embed="rId3">
            <a:extLst>
              <a:ext uri="{28A0092B-C50C-407E-A947-70E740481C1C}">
                <a14:useLocalDpi xmlns:a14="http://schemas.microsoft.com/office/drawing/2010/main" val="0"/>
              </a:ext>
            </a:extLst>
          </a:blip>
          <a:srcRect b="3354"/>
          <a:stretch/>
        </p:blipFill>
        <p:spPr>
          <a:xfrm>
            <a:off x="1447800" y="2694546"/>
            <a:ext cx="5763608" cy="3017748"/>
          </a:xfrm>
          <a:prstGeom prst="rect">
            <a:avLst/>
          </a:prstGeom>
        </p:spPr>
      </p:pic>
      <p:pic>
        <p:nvPicPr>
          <p:cNvPr id="13" name="Image 12">
            <a:extLst>
              <a:ext uri="{FF2B5EF4-FFF2-40B4-BE49-F238E27FC236}">
                <a16:creationId xmlns:a16="http://schemas.microsoft.com/office/drawing/2014/main" id="{DEFDDD08-1020-4A91-90E7-DE45B115AFD1}"/>
              </a:ext>
            </a:extLst>
          </p:cNvPr>
          <p:cNvPicPr>
            <a:picLocks noChangeAspect="1"/>
          </p:cNvPicPr>
          <p:nvPr/>
        </p:nvPicPr>
        <p:blipFill rotWithShape="1">
          <a:blip r:embed="rId4">
            <a:extLst>
              <a:ext uri="{28A0092B-C50C-407E-A947-70E740481C1C}">
                <a14:useLocalDpi xmlns:a14="http://schemas.microsoft.com/office/drawing/2010/main" val="0"/>
              </a:ext>
            </a:extLst>
          </a:blip>
          <a:srcRect r="29691"/>
          <a:stretch/>
        </p:blipFill>
        <p:spPr>
          <a:xfrm>
            <a:off x="7897208" y="3252038"/>
            <a:ext cx="3742256" cy="1825373"/>
          </a:xfrm>
          <a:prstGeom prst="rect">
            <a:avLst/>
          </a:prstGeom>
        </p:spPr>
      </p:pic>
      <p:sp>
        <p:nvSpPr>
          <p:cNvPr id="2" name="Rectangle 1">
            <a:extLst>
              <a:ext uri="{FF2B5EF4-FFF2-40B4-BE49-F238E27FC236}">
                <a16:creationId xmlns:a16="http://schemas.microsoft.com/office/drawing/2014/main" id="{9AB38D0F-35A0-4D45-B393-B059465E319A}"/>
              </a:ext>
            </a:extLst>
          </p:cNvPr>
          <p:cNvSpPr/>
          <p:nvPr/>
        </p:nvSpPr>
        <p:spPr>
          <a:xfrm>
            <a:off x="762000" y="2269480"/>
            <a:ext cx="2076209" cy="461665"/>
          </a:xfrm>
          <a:prstGeom prst="rect">
            <a:avLst/>
          </a:prstGeom>
        </p:spPr>
        <p:txBody>
          <a:bodyPr wrap="none">
            <a:spAutoFit/>
          </a:bodyPr>
          <a:lstStyle/>
          <a:p>
            <a:pPr marL="800100" lvl="1" indent="-342900">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La vue : </a:t>
            </a:r>
          </a:p>
        </p:txBody>
      </p:sp>
      <p:sp>
        <p:nvSpPr>
          <p:cNvPr id="10" name="object 2">
            <a:extLst>
              <a:ext uri="{FF2B5EF4-FFF2-40B4-BE49-F238E27FC236}">
                <a16:creationId xmlns:a16="http://schemas.microsoft.com/office/drawing/2014/main" id="{E73FF060-248D-4F44-BD89-161B019A9E18}"/>
              </a:ext>
            </a:extLst>
          </p:cNvPr>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b="1" dirty="0"/>
              <a:t>Exemple d’application MVC </a:t>
            </a:r>
            <a:endParaRPr spc="-55" dirty="0"/>
          </a:p>
        </p:txBody>
      </p:sp>
      <p:sp>
        <p:nvSpPr>
          <p:cNvPr id="12" name="ZoneTexte 11">
            <a:extLst>
              <a:ext uri="{FF2B5EF4-FFF2-40B4-BE49-F238E27FC236}">
                <a16:creationId xmlns:a16="http://schemas.microsoft.com/office/drawing/2014/main" id="{05C6C4D4-DC91-4693-AD2B-F9E2847BDE13}"/>
              </a:ext>
            </a:extLst>
          </p:cNvPr>
          <p:cNvSpPr txBox="1"/>
          <p:nvPr/>
        </p:nvSpPr>
        <p:spPr>
          <a:xfrm>
            <a:off x="609600" y="1778738"/>
            <a:ext cx="7712964" cy="461665"/>
          </a:xfrm>
          <a:prstGeom prst="rect">
            <a:avLst/>
          </a:prstGeom>
          <a:noFill/>
        </p:spPr>
        <p:txBody>
          <a:bodyPr wrap="square" rtlCol="0">
            <a:spAutoFit/>
          </a:bodyPr>
          <a:lstStyle/>
          <a:p>
            <a:pPr marL="285750" indent="-285750">
              <a:buFont typeface="Wingdings" panose="05000000000000000000" pitchFamily="2" charset="2"/>
              <a:buChar char="v"/>
            </a:pPr>
            <a:r>
              <a:rPr lang="fr-FR" sz="2400" b="1" dirty="0"/>
              <a:t>Spring Framework :</a:t>
            </a:r>
          </a:p>
        </p:txBody>
      </p:sp>
      <p:sp>
        <p:nvSpPr>
          <p:cNvPr id="15" name="Rectangle 14">
            <a:extLst>
              <a:ext uri="{FF2B5EF4-FFF2-40B4-BE49-F238E27FC236}">
                <a16:creationId xmlns:a16="http://schemas.microsoft.com/office/drawing/2014/main" id="{45AC308D-99C1-480E-BF2B-C0BC3BFE0E35}"/>
              </a:ext>
            </a:extLst>
          </p:cNvPr>
          <p:cNvSpPr/>
          <p:nvPr/>
        </p:nvSpPr>
        <p:spPr>
          <a:xfrm>
            <a:off x="7003449" y="1916624"/>
            <a:ext cx="4275529" cy="1077218"/>
          </a:xfrm>
          <a:prstGeom prst="rect">
            <a:avLst/>
          </a:prstGeom>
        </p:spPr>
        <p:txBody>
          <a:bodyPr wrap="none">
            <a:spAutoFit/>
          </a:bodyPr>
          <a:lstStyle/>
          <a:p>
            <a:pPr marL="800100" lvl="1" indent="-342900">
              <a:buFont typeface="Wingdings" panose="05000000000000000000" pitchFamily="2" charset="2"/>
              <a:buChar char="ü"/>
            </a:pPr>
            <a:r>
              <a:rPr lang="fr-FR" sz="2400" dirty="0" err="1">
                <a:latin typeface="Times New Roman" panose="02020603050405020304" pitchFamily="18" charset="0"/>
                <a:cs typeface="Times New Roman" panose="02020603050405020304" pitchFamily="18" charset="0"/>
              </a:rPr>
              <a:t>Application.yml</a:t>
            </a:r>
            <a:r>
              <a:rPr lang="fr-FR" sz="2400" dirty="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Ce fichier </a:t>
            </a:r>
          </a:p>
          <a:p>
            <a:pPr lvl="1"/>
            <a:r>
              <a:rPr lang="fr-FR" sz="2000" dirty="0">
                <a:latin typeface="Times New Roman" panose="02020603050405020304" pitchFamily="18" charset="0"/>
                <a:cs typeface="Times New Roman" panose="02020603050405020304" pitchFamily="18" charset="0"/>
              </a:rPr>
              <a:t>indique à Spring où trouver </a:t>
            </a:r>
          </a:p>
          <a:p>
            <a:pPr lvl="1"/>
            <a:r>
              <a:rPr lang="fr-FR" sz="2000" dirty="0">
                <a:latin typeface="Times New Roman" panose="02020603050405020304" pitchFamily="18" charset="0"/>
                <a:cs typeface="Times New Roman" panose="02020603050405020304" pitchFamily="18" charset="0"/>
              </a:rPr>
              <a:t>les fichiers JSP. </a:t>
            </a:r>
          </a:p>
        </p:txBody>
      </p:sp>
    </p:spTree>
    <p:extLst>
      <p:ext uri="{BB962C8B-B14F-4D97-AF65-F5344CB8AC3E}">
        <p14:creationId xmlns:p14="http://schemas.microsoft.com/office/powerpoint/2010/main" val="49527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SE</a:t>
            </a:r>
            <a:r>
              <a:rPr lang="fr-FR" spc="-170" dirty="0"/>
              <a:t>R</a:t>
            </a:r>
            <a:r>
              <a:rPr lang="fr-FR" spc="-40" dirty="0"/>
              <a:t>VL</a:t>
            </a:r>
            <a:r>
              <a:rPr lang="fr-FR" spc="-25" dirty="0"/>
              <a:t>E</a:t>
            </a:r>
            <a:r>
              <a:rPr lang="fr-FR" spc="60" dirty="0"/>
              <a:t>T </a:t>
            </a:r>
            <a:r>
              <a:rPr lang="fr-FR" spc="-100" dirty="0"/>
              <a:t>E</a:t>
            </a:r>
            <a:r>
              <a:rPr lang="fr-FR" spc="60" dirty="0"/>
              <a:t>T </a:t>
            </a:r>
            <a:r>
              <a:rPr spc="-280" dirty="0"/>
              <a:t>JSP</a:t>
            </a:r>
            <a:endParaRPr spc="60" dirty="0"/>
          </a:p>
        </p:txBody>
      </p:sp>
      <p:sp>
        <p:nvSpPr>
          <p:cNvPr id="7" name="Rectangle 3">
            <a:extLst>
              <a:ext uri="{FF2B5EF4-FFF2-40B4-BE49-F238E27FC236}">
                <a16:creationId xmlns:a16="http://schemas.microsoft.com/office/drawing/2014/main" id="{905C2CF3-EB19-4B3D-B9B2-0DF73C61B136}"/>
              </a:ext>
            </a:extLst>
          </p:cNvPr>
          <p:cNvSpPr>
            <a:spLocks noChangeArrowheads="1"/>
          </p:cNvSpPr>
          <p:nvPr/>
        </p:nvSpPr>
        <p:spPr bwMode="auto">
          <a:xfrm>
            <a:off x="440436" y="1798766"/>
            <a:ext cx="52700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fr-FR" altLang="fr-FR" sz="2000" b="1" dirty="0">
                <a:latin typeface="Times New Roman" panose="02020603050405020304" pitchFamily="18" charset="0"/>
                <a:cs typeface="Times New Roman" panose="02020603050405020304" pitchFamily="18" charset="0"/>
              </a:rPr>
              <a:t>Différences principales entre JSP et Servlet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8EAF20FF-1087-46F7-B607-68EB5B3F0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10744200" cy="4747353"/>
          </a:xfrm>
          <a:prstGeom prst="rect">
            <a:avLst/>
          </a:prstGeom>
        </p:spPr>
      </p:pic>
      <p:sp>
        <p:nvSpPr>
          <p:cNvPr id="10" name="Espace réservé du numéro de diapositive 9">
            <a:extLst>
              <a:ext uri="{FF2B5EF4-FFF2-40B4-BE49-F238E27FC236}">
                <a16:creationId xmlns:a16="http://schemas.microsoft.com/office/drawing/2014/main" id="{FAD3BCD0-3C9B-4F67-B891-AE7891123794}"/>
              </a:ext>
            </a:extLst>
          </p:cNvPr>
          <p:cNvSpPr>
            <a:spLocks noGrp="1"/>
          </p:cNvSpPr>
          <p:nvPr>
            <p:ph type="sldNum" sz="quarter" idx="7"/>
          </p:nvPr>
        </p:nvSpPr>
        <p:spPr/>
        <p:txBody>
          <a:bodyPr/>
          <a:lstStyle/>
          <a:p>
            <a:fld id="{B6F15528-21DE-4FAA-801E-634DDDAF4B2B}" type="slidenum">
              <a:rPr lang="fr-FR" smtClean="0"/>
              <a:t>49</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1A315F"/>
          </a:solidFill>
        </p:spPr>
        <p:txBody>
          <a:bodyPr wrap="square" lIns="0" tIns="0" rIns="0" bIns="0" rtlCol="0"/>
          <a:lstStyle/>
          <a:p>
            <a:endParaRPr/>
          </a:p>
        </p:txBody>
      </p:sp>
      <p:sp>
        <p:nvSpPr>
          <p:cNvPr id="3" name="object 3"/>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4" name="object 4"/>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4590B8"/>
          </a:solidFill>
        </p:spPr>
        <p:txBody>
          <a:bodyPr wrap="square" lIns="0" tIns="0" rIns="0" bIns="0" rtlCol="0"/>
          <a:lstStyle/>
          <a:p>
            <a:endParaRPr/>
          </a:p>
        </p:txBody>
      </p:sp>
      <p:sp>
        <p:nvSpPr>
          <p:cNvPr id="5" name="object 5"/>
          <p:cNvSpPr/>
          <p:nvPr/>
        </p:nvSpPr>
        <p:spPr>
          <a:xfrm>
            <a:off x="440436" y="614172"/>
            <a:ext cx="11309985" cy="1190625"/>
          </a:xfrm>
          <a:custGeom>
            <a:avLst/>
            <a:gdLst/>
            <a:ahLst/>
            <a:cxnLst/>
            <a:rect l="l" t="t" r="r" b="b"/>
            <a:pathLst>
              <a:path w="11309985" h="1190625">
                <a:moveTo>
                  <a:pt x="11309604" y="0"/>
                </a:moveTo>
                <a:lnTo>
                  <a:pt x="0" y="0"/>
                </a:lnTo>
                <a:lnTo>
                  <a:pt x="0" y="1190243"/>
                </a:lnTo>
                <a:lnTo>
                  <a:pt x="11309604" y="1190243"/>
                </a:lnTo>
                <a:lnTo>
                  <a:pt x="11309604" y="0"/>
                </a:lnTo>
                <a:close/>
              </a:path>
            </a:pathLst>
          </a:custGeom>
          <a:solidFill>
            <a:srgbClr val="1A315F"/>
          </a:solidFill>
        </p:spPr>
        <p:txBody>
          <a:bodyPr wrap="square" lIns="0" tIns="0" rIns="0" bIns="0" rtlCol="0"/>
          <a:lstStyle/>
          <a:p>
            <a:endParaRPr/>
          </a:p>
        </p:txBody>
      </p:sp>
      <p:sp>
        <p:nvSpPr>
          <p:cNvPr id="6" name="object 6"/>
          <p:cNvSpPr txBox="1"/>
          <p:nvPr/>
        </p:nvSpPr>
        <p:spPr>
          <a:xfrm>
            <a:off x="672692" y="1217422"/>
            <a:ext cx="8776107" cy="886781"/>
          </a:xfrm>
          <a:prstGeom prst="rect">
            <a:avLst/>
          </a:prstGeom>
        </p:spPr>
        <p:txBody>
          <a:bodyPr vert="horz" wrap="square" lIns="0" tIns="12065" rIns="0" bIns="0" rtlCol="0">
            <a:spAutoFit/>
          </a:bodyPr>
          <a:lstStyle/>
          <a:p>
            <a:pPr>
              <a:lnSpc>
                <a:spcPct val="100000"/>
              </a:lnSpc>
              <a:spcBef>
                <a:spcPts val="95"/>
              </a:spcBef>
            </a:pPr>
            <a:r>
              <a:rPr lang="fr-FR" sz="2800" spc="-280" dirty="0" err="1">
                <a:solidFill>
                  <a:srgbClr val="FFFFFF"/>
                </a:solidFill>
                <a:latin typeface="Trebuchet MS"/>
                <a:cs typeface="Trebuchet MS"/>
              </a:rPr>
              <a:t>Qu</a:t>
            </a:r>
            <a:r>
              <a:rPr lang="fr-FR" sz="2800" spc="-280" dirty="0">
                <a:solidFill>
                  <a:srgbClr val="FFFFFF"/>
                </a:solidFill>
                <a:latin typeface="Trebuchet MS"/>
                <a:cs typeface="Trebuchet MS"/>
              </a:rPr>
              <a:t> ’est ce qu’une JSP ?</a:t>
            </a:r>
          </a:p>
          <a:p>
            <a:pPr>
              <a:lnSpc>
                <a:spcPct val="100000"/>
              </a:lnSpc>
              <a:spcBef>
                <a:spcPts val="95"/>
              </a:spcBef>
            </a:pPr>
            <a:endParaRPr sz="2800" dirty="0">
              <a:latin typeface="Trebuchet MS"/>
              <a:cs typeface="Trebuchet MS"/>
            </a:endParaRPr>
          </a:p>
        </p:txBody>
      </p:sp>
      <p:sp>
        <p:nvSpPr>
          <p:cNvPr id="7" name="Rectangle 6">
            <a:extLst>
              <a:ext uri="{FF2B5EF4-FFF2-40B4-BE49-F238E27FC236}">
                <a16:creationId xmlns:a16="http://schemas.microsoft.com/office/drawing/2014/main" id="{8EC1EBDB-08BE-4E9C-9B14-FC7EF81B065F}"/>
              </a:ext>
            </a:extLst>
          </p:cNvPr>
          <p:cNvSpPr/>
          <p:nvPr/>
        </p:nvSpPr>
        <p:spPr>
          <a:xfrm>
            <a:off x="597190" y="2286000"/>
            <a:ext cx="11212068" cy="1872629"/>
          </a:xfrm>
          <a:prstGeom prst="rect">
            <a:avLst/>
          </a:prstGeom>
        </p:spPr>
        <p:txBody>
          <a:bodyPr wrap="square">
            <a:spAutoFit/>
          </a:bodyPr>
          <a:lstStyle/>
          <a:p>
            <a:pPr marL="285750" indent="-285750">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Fonctionnalités clés (semblables à </a:t>
            </a:r>
            <a:r>
              <a:rPr lang="fr-FR" sz="2400" b="1" dirty="0" err="1">
                <a:latin typeface="Times New Roman" panose="02020603050405020304" pitchFamily="18" charset="0"/>
                <a:cs typeface="Times New Roman" panose="02020603050405020304" pitchFamily="18" charset="0"/>
              </a:rPr>
              <a:t>HttpServlet</a:t>
            </a:r>
            <a:r>
              <a:rPr lang="fr-FR" sz="2400" b="1" dirty="0">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endParaRPr lang="fr-FR" sz="2400" b="1" dirty="0">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Types de contenus pris en charge</a:t>
            </a:r>
            <a:r>
              <a:rPr lang="fr-FR" sz="2400" dirty="0">
                <a:latin typeface="Times New Roman" panose="02020603050405020304" pitchFamily="18" charset="0"/>
                <a:cs typeface="Times New Roman" panose="02020603050405020304" pitchFamily="18" charset="0"/>
              </a:rPr>
              <a:t> : Génère non seulement du HTML, mais aussi des formats comme XML(</a:t>
            </a:r>
            <a:r>
              <a:rPr lang="fr-FR" sz="2400" dirty="0"/>
              <a:t>services web )</a:t>
            </a:r>
            <a:r>
              <a:rPr lang="fr-FR" sz="2400" dirty="0">
                <a:latin typeface="Times New Roman" panose="02020603050405020304" pitchFamily="18" charset="0"/>
                <a:cs typeface="Times New Roman" panose="02020603050405020304" pitchFamily="18" charset="0"/>
              </a:rPr>
              <a:t>, et JSON.</a:t>
            </a:r>
          </a:p>
        </p:txBody>
      </p:sp>
      <p:sp>
        <p:nvSpPr>
          <p:cNvPr id="8" name="Rectangle 7">
            <a:extLst>
              <a:ext uri="{FF2B5EF4-FFF2-40B4-BE49-F238E27FC236}">
                <a16:creationId xmlns:a16="http://schemas.microsoft.com/office/drawing/2014/main" id="{9AB1DCEB-B3E1-4CE5-8AC3-C9C12322A756}"/>
              </a:ext>
            </a:extLst>
          </p:cNvPr>
          <p:cNvSpPr/>
          <p:nvPr/>
        </p:nvSpPr>
        <p:spPr>
          <a:xfrm>
            <a:off x="599050" y="4091274"/>
            <a:ext cx="11212067" cy="2241960"/>
          </a:xfrm>
          <a:prstGeom prst="rect">
            <a:avLst/>
          </a:prstGeom>
        </p:spPr>
        <p:txBody>
          <a:bodyPr wrap="square">
            <a:spAutoFit/>
          </a:bodyPr>
          <a:lstStyle/>
          <a:p>
            <a:pPr lvl="1">
              <a:lnSpc>
                <a:spcPct val="150000"/>
              </a:lnSpc>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Cookies et sessions</a:t>
            </a:r>
            <a:r>
              <a:rPr lang="fr-FR" sz="2400" dirty="0">
                <a:latin typeface="Times New Roman" panose="02020603050405020304" pitchFamily="18" charset="0"/>
                <a:cs typeface="Times New Roman" panose="02020603050405020304" pitchFamily="18" charset="0"/>
              </a:rPr>
              <a:t> : Manipule les sessions utilisateur et gère les cookies pour maintenir l'état.</a:t>
            </a:r>
          </a:p>
          <a:p>
            <a:pPr lvl="1">
              <a:lnSpc>
                <a:spcPct val="150000"/>
              </a:lnSpc>
              <a:buFont typeface="Arial" panose="020B0604020202020204" pitchFamily="34" charset="0"/>
              <a:buChar char="•"/>
            </a:pPr>
            <a:r>
              <a:rPr lang="fr-FR" sz="2400" b="1" dirty="0">
                <a:latin typeface="Times New Roman" panose="02020603050405020304" pitchFamily="18" charset="0"/>
                <a:cs typeface="Times New Roman" panose="02020603050405020304" pitchFamily="18" charset="0"/>
              </a:rPr>
              <a:t>Gestion des en-têtes HTTP</a:t>
            </a:r>
            <a:r>
              <a:rPr lang="fr-FR" sz="2400" dirty="0">
                <a:latin typeface="Times New Roman" panose="02020603050405020304" pitchFamily="18" charset="0"/>
                <a:cs typeface="Times New Roman" panose="02020603050405020304" pitchFamily="18" charset="0"/>
              </a:rPr>
              <a:t> : Capable de gérer les headers pour contrôler la réponse HTTP.</a:t>
            </a:r>
          </a:p>
        </p:txBody>
      </p:sp>
      <p:sp>
        <p:nvSpPr>
          <p:cNvPr id="11" name="Espace réservé du numéro de diapositive 10">
            <a:extLst>
              <a:ext uri="{FF2B5EF4-FFF2-40B4-BE49-F238E27FC236}">
                <a16:creationId xmlns:a16="http://schemas.microsoft.com/office/drawing/2014/main" id="{4D5C2B24-F541-45E4-8727-48B9BE55ECCE}"/>
              </a:ext>
            </a:extLst>
          </p:cNvPr>
          <p:cNvSpPr>
            <a:spLocks noGrp="1"/>
          </p:cNvSpPr>
          <p:nvPr>
            <p:ph type="sldNum" sz="quarter" idx="7"/>
          </p:nvPr>
        </p:nvSpPr>
        <p:spPr/>
        <p:txBody>
          <a:bodyPr/>
          <a:lstStyle/>
          <a:p>
            <a:fld id="{B6F15528-21DE-4FAA-801E-634DDDAF4B2B}" type="slidenum">
              <a:rPr lang="fr-FR" smtClean="0"/>
              <a:t>5</a:t>
            </a:fld>
            <a:endParaRPr lang="fr-FR"/>
          </a:p>
        </p:txBody>
      </p:sp>
    </p:spTree>
    <p:extLst>
      <p:ext uri="{BB962C8B-B14F-4D97-AF65-F5344CB8AC3E}">
        <p14:creationId xmlns:p14="http://schemas.microsoft.com/office/powerpoint/2010/main" val="61236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SE</a:t>
            </a:r>
            <a:r>
              <a:rPr lang="fr-FR" spc="-170" dirty="0"/>
              <a:t>R</a:t>
            </a:r>
            <a:r>
              <a:rPr lang="fr-FR" spc="-40" dirty="0"/>
              <a:t>VL</a:t>
            </a:r>
            <a:r>
              <a:rPr lang="fr-FR" spc="-25" dirty="0"/>
              <a:t>E</a:t>
            </a:r>
            <a:r>
              <a:rPr lang="fr-FR" spc="60" dirty="0"/>
              <a:t>T </a:t>
            </a:r>
            <a:r>
              <a:rPr lang="fr-FR" spc="-100" dirty="0"/>
              <a:t>E</a:t>
            </a:r>
            <a:r>
              <a:rPr lang="fr-FR" spc="60" dirty="0"/>
              <a:t>T </a:t>
            </a:r>
            <a:r>
              <a:rPr spc="-280" dirty="0"/>
              <a:t>JSP</a:t>
            </a:r>
            <a:endParaRPr spc="60" dirty="0"/>
          </a:p>
        </p:txBody>
      </p:sp>
      <p:sp>
        <p:nvSpPr>
          <p:cNvPr id="7" name="Rectangle 3">
            <a:extLst>
              <a:ext uri="{FF2B5EF4-FFF2-40B4-BE49-F238E27FC236}">
                <a16:creationId xmlns:a16="http://schemas.microsoft.com/office/drawing/2014/main" id="{905C2CF3-EB19-4B3D-B9B2-0DF73C61B136}"/>
              </a:ext>
            </a:extLst>
          </p:cNvPr>
          <p:cNvSpPr>
            <a:spLocks noChangeArrowheads="1"/>
          </p:cNvSpPr>
          <p:nvPr/>
        </p:nvSpPr>
        <p:spPr bwMode="auto">
          <a:xfrm>
            <a:off x="440436" y="1752600"/>
            <a:ext cx="62896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fr-FR" altLang="fr-FR" sz="2400" b="1" dirty="0">
                <a:latin typeface="Times New Roman" panose="02020603050405020304" pitchFamily="18" charset="0"/>
                <a:cs typeface="Times New Roman" panose="02020603050405020304" pitchFamily="18" charset="0"/>
              </a:rPr>
              <a:t>Différences principales entre JSP et Servlet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D62C2B86-BED6-46DB-BFAE-121184E48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76250"/>
            <a:ext cx="9982200" cy="4100608"/>
          </a:xfrm>
          <a:prstGeom prst="rect">
            <a:avLst/>
          </a:prstGeom>
        </p:spPr>
      </p:pic>
      <p:pic>
        <p:nvPicPr>
          <p:cNvPr id="6" name="Image 5">
            <a:extLst>
              <a:ext uri="{FF2B5EF4-FFF2-40B4-BE49-F238E27FC236}">
                <a16:creationId xmlns:a16="http://schemas.microsoft.com/office/drawing/2014/main" id="{CCC4C055-62FA-49D5-B18A-DB7EA893B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250342"/>
            <a:ext cx="8763000" cy="474842"/>
          </a:xfrm>
          <a:prstGeom prst="rect">
            <a:avLst/>
          </a:prstGeom>
        </p:spPr>
      </p:pic>
      <p:sp>
        <p:nvSpPr>
          <p:cNvPr id="10" name="Espace réservé du numéro de diapositive 9">
            <a:extLst>
              <a:ext uri="{FF2B5EF4-FFF2-40B4-BE49-F238E27FC236}">
                <a16:creationId xmlns:a16="http://schemas.microsoft.com/office/drawing/2014/main" id="{53EA87F6-787A-4F14-8802-EB7F69EB2F5F}"/>
              </a:ext>
            </a:extLst>
          </p:cNvPr>
          <p:cNvSpPr>
            <a:spLocks noGrp="1"/>
          </p:cNvSpPr>
          <p:nvPr>
            <p:ph type="sldNum" sz="quarter" idx="7"/>
          </p:nvPr>
        </p:nvSpPr>
        <p:spPr/>
        <p:txBody>
          <a:bodyPr/>
          <a:lstStyle/>
          <a:p>
            <a:fld id="{B6F15528-21DE-4FAA-801E-634DDDAF4B2B}" type="slidenum">
              <a:rPr lang="fr-FR" smtClean="0"/>
              <a:t>50</a:t>
            </a:fld>
            <a:endParaRPr lang="fr-FR"/>
          </a:p>
        </p:txBody>
      </p:sp>
    </p:spTree>
    <p:extLst>
      <p:ext uri="{BB962C8B-B14F-4D97-AF65-F5344CB8AC3E}">
        <p14:creationId xmlns:p14="http://schemas.microsoft.com/office/powerpoint/2010/main" val="4118860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3" name="Rectangle 2">
            <a:extLst>
              <a:ext uri="{FF2B5EF4-FFF2-40B4-BE49-F238E27FC236}">
                <a16:creationId xmlns:a16="http://schemas.microsoft.com/office/drawing/2014/main" id="{39C9F253-6FCD-403E-B61A-229468A5E704}"/>
              </a:ext>
            </a:extLst>
          </p:cNvPr>
          <p:cNvSpPr/>
          <p:nvPr/>
        </p:nvSpPr>
        <p:spPr>
          <a:xfrm>
            <a:off x="533400" y="1981200"/>
            <a:ext cx="11125200" cy="2308324"/>
          </a:xfrm>
          <a:prstGeom prst="rect">
            <a:avLst/>
          </a:prstGeom>
        </p:spPr>
        <p:txBody>
          <a:bodyPr wrap="square">
            <a:spAutoFit/>
          </a:bodyPr>
          <a:lstStyle/>
          <a:p>
            <a:r>
              <a:rPr lang="fr-FR" sz="2400" b="1" dirty="0"/>
              <a:t>Quel est l'objectif principal de JSP ?</a:t>
            </a:r>
          </a:p>
          <a:p>
            <a:endParaRPr lang="fr-FR" sz="2400" b="1" dirty="0"/>
          </a:p>
          <a:p>
            <a:pPr lvl="1"/>
            <a:r>
              <a:rPr lang="fr-FR" sz="2400" dirty="0"/>
              <a:t> A) Créer des interfaces utilisateur pour les applications de bureau</a:t>
            </a:r>
          </a:p>
          <a:p>
            <a:pPr lvl="1"/>
            <a:r>
              <a:rPr lang="fr-FR" sz="2400" dirty="0"/>
              <a:t> B) Générer du contenu HTML dynamique à partir de Java</a:t>
            </a:r>
          </a:p>
          <a:p>
            <a:pPr lvl="1"/>
            <a:r>
              <a:rPr lang="fr-FR" sz="2400" dirty="0"/>
              <a:t> C) Optimiser les requêtes SQL</a:t>
            </a:r>
          </a:p>
          <a:p>
            <a:pPr lvl="1"/>
            <a:r>
              <a:rPr lang="fr-FR" sz="2400" dirty="0"/>
              <a:t> D) Gérer les transactions financières</a:t>
            </a:r>
          </a:p>
        </p:txBody>
      </p:sp>
      <p:sp>
        <p:nvSpPr>
          <p:cNvPr id="9" name="Espace réservé du numéro de diapositive 8">
            <a:extLst>
              <a:ext uri="{FF2B5EF4-FFF2-40B4-BE49-F238E27FC236}">
                <a16:creationId xmlns:a16="http://schemas.microsoft.com/office/drawing/2014/main" id="{72C3765F-55B1-4F5C-B537-BDD8FA11BAEC}"/>
              </a:ext>
            </a:extLst>
          </p:cNvPr>
          <p:cNvSpPr>
            <a:spLocks noGrp="1"/>
          </p:cNvSpPr>
          <p:nvPr>
            <p:ph type="sldNum" sz="quarter" idx="7"/>
          </p:nvPr>
        </p:nvSpPr>
        <p:spPr/>
        <p:txBody>
          <a:bodyPr/>
          <a:lstStyle/>
          <a:p>
            <a:fld id="{B6F15528-21DE-4FAA-801E-634DDDAF4B2B}" type="slidenum">
              <a:rPr lang="fr-FR" smtClean="0"/>
              <a:t>51</a:t>
            </a:fld>
            <a:endParaRPr lang="fr-FR"/>
          </a:p>
        </p:txBody>
      </p:sp>
    </p:spTree>
    <p:extLst>
      <p:ext uri="{BB962C8B-B14F-4D97-AF65-F5344CB8AC3E}">
        <p14:creationId xmlns:p14="http://schemas.microsoft.com/office/powerpoint/2010/main" val="2252078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8FA9AC4E-691B-4B0C-9B2A-FA6ACF33EF87}"/>
              </a:ext>
            </a:extLst>
          </p:cNvPr>
          <p:cNvSpPr/>
          <p:nvPr/>
        </p:nvSpPr>
        <p:spPr>
          <a:xfrm>
            <a:off x="533400" y="2057400"/>
            <a:ext cx="11125200" cy="2308324"/>
          </a:xfrm>
          <a:prstGeom prst="rect">
            <a:avLst/>
          </a:prstGeom>
        </p:spPr>
        <p:txBody>
          <a:bodyPr wrap="square">
            <a:spAutoFit/>
          </a:bodyPr>
          <a:lstStyle/>
          <a:p>
            <a:r>
              <a:rPr lang="fr-FR" sz="2400" b="1" dirty="0"/>
              <a:t>Quelle balise JSP est utilisée pour inclure un autre fichier JSP ou HTML ?</a:t>
            </a:r>
          </a:p>
          <a:p>
            <a:endParaRPr lang="fr-FR" sz="2400" b="1" dirty="0"/>
          </a:p>
          <a:p>
            <a:pPr lvl="1"/>
            <a:r>
              <a:rPr lang="fr-FR" sz="2400" dirty="0"/>
              <a:t>A) &lt;</a:t>
            </a:r>
            <a:r>
              <a:rPr lang="fr-FR" sz="2400" dirty="0" err="1"/>
              <a:t>jsp:include</a:t>
            </a:r>
            <a:r>
              <a:rPr lang="fr-FR" sz="2400" dirty="0"/>
              <a:t>&gt;</a:t>
            </a:r>
          </a:p>
          <a:p>
            <a:pPr lvl="1"/>
            <a:r>
              <a:rPr lang="fr-FR" sz="2400" dirty="0"/>
              <a:t>B) &lt;</a:t>
            </a:r>
            <a:r>
              <a:rPr lang="fr-FR" sz="2400" dirty="0" err="1"/>
              <a:t>jsp:forward</a:t>
            </a:r>
            <a:r>
              <a:rPr lang="fr-FR" sz="2400" dirty="0"/>
              <a:t>&gt;</a:t>
            </a:r>
          </a:p>
          <a:p>
            <a:pPr lvl="1"/>
            <a:r>
              <a:rPr lang="fr-FR" sz="2400" dirty="0"/>
              <a:t>C) &lt;</a:t>
            </a:r>
            <a:r>
              <a:rPr lang="fr-FR" sz="2400" dirty="0" err="1"/>
              <a:t>jsp:param</a:t>
            </a:r>
            <a:r>
              <a:rPr lang="fr-FR" sz="2400" dirty="0"/>
              <a:t>&gt;</a:t>
            </a:r>
          </a:p>
          <a:p>
            <a:pPr lvl="1"/>
            <a:r>
              <a:rPr lang="fr-FR" sz="2400" dirty="0"/>
              <a:t>D) &lt;</a:t>
            </a:r>
            <a:r>
              <a:rPr lang="fr-FR" sz="2400" dirty="0" err="1"/>
              <a:t>jsp:useBean</a:t>
            </a:r>
            <a:r>
              <a:rPr lang="fr-FR" sz="2400" dirty="0"/>
              <a:t>&gt;</a:t>
            </a:r>
          </a:p>
        </p:txBody>
      </p:sp>
      <p:sp>
        <p:nvSpPr>
          <p:cNvPr id="7" name="Espace réservé du numéro de diapositive 6">
            <a:extLst>
              <a:ext uri="{FF2B5EF4-FFF2-40B4-BE49-F238E27FC236}">
                <a16:creationId xmlns:a16="http://schemas.microsoft.com/office/drawing/2014/main" id="{76657A26-EB8C-461F-9E32-C9723B7E6B41}"/>
              </a:ext>
            </a:extLst>
          </p:cNvPr>
          <p:cNvSpPr>
            <a:spLocks noGrp="1"/>
          </p:cNvSpPr>
          <p:nvPr>
            <p:ph type="sldNum" sz="quarter" idx="7"/>
          </p:nvPr>
        </p:nvSpPr>
        <p:spPr/>
        <p:txBody>
          <a:bodyPr/>
          <a:lstStyle/>
          <a:p>
            <a:fld id="{B6F15528-21DE-4FAA-801E-634DDDAF4B2B}" type="slidenum">
              <a:rPr lang="fr-FR" smtClean="0"/>
              <a:t>52</a:t>
            </a:fld>
            <a:endParaRPr lang="fr-FR"/>
          </a:p>
        </p:txBody>
      </p:sp>
    </p:spTree>
    <p:extLst>
      <p:ext uri="{BB962C8B-B14F-4D97-AF65-F5344CB8AC3E}">
        <p14:creationId xmlns:p14="http://schemas.microsoft.com/office/powerpoint/2010/main" val="2035577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F4B17782-F562-47B3-8D55-3583B0CBEAC7}"/>
              </a:ext>
            </a:extLst>
          </p:cNvPr>
          <p:cNvSpPr/>
          <p:nvPr/>
        </p:nvSpPr>
        <p:spPr>
          <a:xfrm>
            <a:off x="533399" y="2057400"/>
            <a:ext cx="11217021" cy="2308324"/>
          </a:xfrm>
          <a:prstGeom prst="rect">
            <a:avLst/>
          </a:prstGeom>
        </p:spPr>
        <p:txBody>
          <a:bodyPr wrap="square">
            <a:spAutoFit/>
          </a:bodyPr>
          <a:lstStyle/>
          <a:p>
            <a:r>
              <a:rPr lang="fr-FR" sz="2400" b="1" dirty="0"/>
              <a:t>Laquelle des balises suivantes est utilisée pour écrire du code Java dans une page JSP ?</a:t>
            </a:r>
          </a:p>
          <a:p>
            <a:endParaRPr lang="fr-FR" sz="2400" b="1" dirty="0"/>
          </a:p>
          <a:p>
            <a:pPr lvl="1"/>
            <a:r>
              <a:rPr lang="fr-FR" sz="2400" dirty="0"/>
              <a:t>A) &lt;% %&gt;</a:t>
            </a:r>
          </a:p>
          <a:p>
            <a:pPr lvl="1"/>
            <a:r>
              <a:rPr lang="fr-FR" sz="2400" dirty="0"/>
              <a:t>B) &lt;%@ %&gt;</a:t>
            </a:r>
          </a:p>
          <a:p>
            <a:pPr lvl="1"/>
            <a:r>
              <a:rPr lang="fr-FR" sz="2400" dirty="0"/>
              <a:t>C) &lt;</a:t>
            </a:r>
            <a:r>
              <a:rPr lang="fr-FR" sz="2400" dirty="0" err="1"/>
              <a:t>jsp:scriptlet</a:t>
            </a:r>
            <a:r>
              <a:rPr lang="fr-FR" sz="2400" dirty="0"/>
              <a:t>&gt;</a:t>
            </a:r>
          </a:p>
          <a:p>
            <a:pPr lvl="1"/>
            <a:r>
              <a:rPr lang="fr-FR" sz="2400" dirty="0"/>
              <a:t>D) &lt;</a:t>
            </a:r>
            <a:r>
              <a:rPr lang="fr-FR" sz="2400" dirty="0" err="1"/>
              <a:t>jsp:forward</a:t>
            </a:r>
            <a:r>
              <a:rPr lang="fr-FR" sz="2400" dirty="0"/>
              <a:t>&gt;</a:t>
            </a:r>
          </a:p>
        </p:txBody>
      </p:sp>
      <p:sp>
        <p:nvSpPr>
          <p:cNvPr id="7" name="Espace réservé du numéro de diapositive 6">
            <a:extLst>
              <a:ext uri="{FF2B5EF4-FFF2-40B4-BE49-F238E27FC236}">
                <a16:creationId xmlns:a16="http://schemas.microsoft.com/office/drawing/2014/main" id="{19D06EE1-E84C-4E76-93FC-4C945FDD6493}"/>
              </a:ext>
            </a:extLst>
          </p:cNvPr>
          <p:cNvSpPr>
            <a:spLocks noGrp="1"/>
          </p:cNvSpPr>
          <p:nvPr>
            <p:ph type="sldNum" sz="quarter" idx="7"/>
          </p:nvPr>
        </p:nvSpPr>
        <p:spPr/>
        <p:txBody>
          <a:bodyPr/>
          <a:lstStyle/>
          <a:p>
            <a:fld id="{B6F15528-21DE-4FAA-801E-634DDDAF4B2B}" type="slidenum">
              <a:rPr lang="fr-FR" smtClean="0"/>
              <a:t>53</a:t>
            </a:fld>
            <a:endParaRPr lang="fr-FR"/>
          </a:p>
        </p:txBody>
      </p:sp>
    </p:spTree>
    <p:extLst>
      <p:ext uri="{BB962C8B-B14F-4D97-AF65-F5344CB8AC3E}">
        <p14:creationId xmlns:p14="http://schemas.microsoft.com/office/powerpoint/2010/main" val="1478574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3" name="Rectangle 2">
            <a:extLst>
              <a:ext uri="{FF2B5EF4-FFF2-40B4-BE49-F238E27FC236}">
                <a16:creationId xmlns:a16="http://schemas.microsoft.com/office/drawing/2014/main" id="{B37EB509-FD24-401C-84E4-37B478F0B231}"/>
              </a:ext>
            </a:extLst>
          </p:cNvPr>
          <p:cNvSpPr/>
          <p:nvPr/>
        </p:nvSpPr>
        <p:spPr>
          <a:xfrm>
            <a:off x="609599" y="2133600"/>
            <a:ext cx="11140821" cy="2308324"/>
          </a:xfrm>
          <a:prstGeom prst="rect">
            <a:avLst/>
          </a:prstGeom>
        </p:spPr>
        <p:txBody>
          <a:bodyPr wrap="square">
            <a:spAutoFit/>
          </a:bodyPr>
          <a:lstStyle/>
          <a:p>
            <a:r>
              <a:rPr lang="fr-FR" sz="2400" b="1" dirty="0"/>
              <a:t>Quel attribut est obligatoire dans la balise JSP </a:t>
            </a:r>
            <a:r>
              <a:rPr lang="fr-FR" sz="2400" b="1" dirty="0" err="1"/>
              <a:t>useBean</a:t>
            </a:r>
            <a:r>
              <a:rPr lang="fr-FR" sz="2400" b="1" dirty="0"/>
              <a:t> ?</a:t>
            </a:r>
          </a:p>
          <a:p>
            <a:endParaRPr lang="fr-FR" sz="2400" b="1" dirty="0"/>
          </a:p>
          <a:p>
            <a:pPr lvl="1"/>
            <a:r>
              <a:rPr lang="fr-FR" sz="2400" dirty="0"/>
              <a:t>A) </a:t>
            </a:r>
            <a:r>
              <a:rPr lang="fr-FR" sz="2400" dirty="0" err="1"/>
              <a:t>name</a:t>
            </a:r>
            <a:endParaRPr lang="fr-FR" sz="2400" dirty="0"/>
          </a:p>
          <a:p>
            <a:pPr lvl="1"/>
            <a:r>
              <a:rPr lang="fr-FR" sz="2400" dirty="0"/>
              <a:t>B) id</a:t>
            </a:r>
          </a:p>
          <a:p>
            <a:pPr lvl="1"/>
            <a:r>
              <a:rPr lang="fr-FR" sz="2400" dirty="0"/>
              <a:t>C) scope</a:t>
            </a:r>
          </a:p>
          <a:p>
            <a:pPr lvl="1"/>
            <a:r>
              <a:rPr lang="fr-FR" sz="2400" dirty="0"/>
              <a:t>D) type</a:t>
            </a:r>
          </a:p>
        </p:txBody>
      </p:sp>
      <p:sp>
        <p:nvSpPr>
          <p:cNvPr id="6" name="Espace réservé du numéro de diapositive 5">
            <a:extLst>
              <a:ext uri="{FF2B5EF4-FFF2-40B4-BE49-F238E27FC236}">
                <a16:creationId xmlns:a16="http://schemas.microsoft.com/office/drawing/2014/main" id="{88E777BF-C4FF-46CB-B6FF-FECB71E03FC3}"/>
              </a:ext>
            </a:extLst>
          </p:cNvPr>
          <p:cNvSpPr>
            <a:spLocks noGrp="1"/>
          </p:cNvSpPr>
          <p:nvPr>
            <p:ph type="sldNum" sz="quarter" idx="7"/>
          </p:nvPr>
        </p:nvSpPr>
        <p:spPr/>
        <p:txBody>
          <a:bodyPr/>
          <a:lstStyle/>
          <a:p>
            <a:fld id="{B6F15528-21DE-4FAA-801E-634DDDAF4B2B}" type="slidenum">
              <a:rPr lang="fr-FR" smtClean="0"/>
              <a:t>54</a:t>
            </a:fld>
            <a:endParaRPr lang="fr-FR"/>
          </a:p>
        </p:txBody>
      </p:sp>
    </p:spTree>
    <p:extLst>
      <p:ext uri="{BB962C8B-B14F-4D97-AF65-F5344CB8AC3E}">
        <p14:creationId xmlns:p14="http://schemas.microsoft.com/office/powerpoint/2010/main" val="4194598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3" name="Rectangle 2">
            <a:extLst>
              <a:ext uri="{FF2B5EF4-FFF2-40B4-BE49-F238E27FC236}">
                <a16:creationId xmlns:a16="http://schemas.microsoft.com/office/drawing/2014/main" id="{A426CFBD-13F9-4C3B-9956-4505651C4F15}"/>
              </a:ext>
            </a:extLst>
          </p:cNvPr>
          <p:cNvSpPr/>
          <p:nvPr/>
        </p:nvSpPr>
        <p:spPr>
          <a:xfrm>
            <a:off x="609599" y="2057400"/>
            <a:ext cx="11140821" cy="2308324"/>
          </a:xfrm>
          <a:prstGeom prst="rect">
            <a:avLst/>
          </a:prstGeom>
        </p:spPr>
        <p:txBody>
          <a:bodyPr wrap="square">
            <a:spAutoFit/>
          </a:bodyPr>
          <a:lstStyle/>
          <a:p>
            <a:r>
              <a:rPr lang="fr-FR" sz="2400" b="1" dirty="0"/>
              <a:t>Quel est le rôle des directives JSP telles que &lt;%@ page %&gt; ?</a:t>
            </a:r>
          </a:p>
          <a:p>
            <a:endParaRPr lang="fr-FR" sz="2400" b="1" dirty="0"/>
          </a:p>
          <a:p>
            <a:pPr lvl="1"/>
            <a:r>
              <a:rPr lang="fr-FR" sz="2400" dirty="0"/>
              <a:t>A) Elles définissent la logique métier d'une page JSP</a:t>
            </a:r>
          </a:p>
          <a:p>
            <a:pPr lvl="1"/>
            <a:r>
              <a:rPr lang="fr-FR" sz="2400" dirty="0"/>
              <a:t>B) Elles permettent l'inclusion de fichiers externes dans une page JSP</a:t>
            </a:r>
          </a:p>
          <a:p>
            <a:pPr lvl="1"/>
            <a:r>
              <a:rPr lang="fr-FR" sz="2400" dirty="0"/>
              <a:t>C) Elles fournissent des informations au conteneur JSP concernant la page</a:t>
            </a:r>
          </a:p>
          <a:p>
            <a:pPr lvl="1"/>
            <a:r>
              <a:rPr lang="fr-FR" sz="2400" dirty="0"/>
              <a:t>D) Elles exécutent des requêtes SQL</a:t>
            </a:r>
          </a:p>
        </p:txBody>
      </p:sp>
      <p:sp>
        <p:nvSpPr>
          <p:cNvPr id="6" name="Espace réservé du numéro de diapositive 5">
            <a:extLst>
              <a:ext uri="{FF2B5EF4-FFF2-40B4-BE49-F238E27FC236}">
                <a16:creationId xmlns:a16="http://schemas.microsoft.com/office/drawing/2014/main" id="{49F0D4B5-0A1A-42B0-938C-F3FA81E78320}"/>
              </a:ext>
            </a:extLst>
          </p:cNvPr>
          <p:cNvSpPr>
            <a:spLocks noGrp="1"/>
          </p:cNvSpPr>
          <p:nvPr>
            <p:ph type="sldNum" sz="quarter" idx="7"/>
          </p:nvPr>
        </p:nvSpPr>
        <p:spPr/>
        <p:txBody>
          <a:bodyPr/>
          <a:lstStyle/>
          <a:p>
            <a:fld id="{B6F15528-21DE-4FAA-801E-634DDDAF4B2B}" type="slidenum">
              <a:rPr lang="fr-FR" smtClean="0"/>
              <a:t>55</a:t>
            </a:fld>
            <a:endParaRPr lang="fr-FR"/>
          </a:p>
        </p:txBody>
      </p:sp>
    </p:spTree>
    <p:extLst>
      <p:ext uri="{BB962C8B-B14F-4D97-AF65-F5344CB8AC3E}">
        <p14:creationId xmlns:p14="http://schemas.microsoft.com/office/powerpoint/2010/main" val="2981346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581E074B-E843-49A1-9435-B6C60F6DB201}"/>
              </a:ext>
            </a:extLst>
          </p:cNvPr>
          <p:cNvSpPr/>
          <p:nvPr/>
        </p:nvSpPr>
        <p:spPr>
          <a:xfrm>
            <a:off x="533400" y="2057400"/>
            <a:ext cx="10744200" cy="2308324"/>
          </a:xfrm>
          <a:prstGeom prst="rect">
            <a:avLst/>
          </a:prstGeom>
        </p:spPr>
        <p:txBody>
          <a:bodyPr wrap="square">
            <a:spAutoFit/>
          </a:bodyPr>
          <a:lstStyle/>
          <a:p>
            <a:r>
              <a:rPr lang="fr-FR" sz="2400" b="1" dirty="0"/>
              <a:t>Quel est le rôle de la balise &lt;</a:t>
            </a:r>
            <a:r>
              <a:rPr lang="fr-FR" sz="2400" b="1" dirty="0" err="1"/>
              <a:t>jsp:setProperty</a:t>
            </a:r>
            <a:r>
              <a:rPr lang="fr-FR" sz="2400" b="1" dirty="0"/>
              <a:t>&gt; dans JSP ?</a:t>
            </a:r>
          </a:p>
          <a:p>
            <a:endParaRPr lang="fr-FR" sz="2400" b="1" dirty="0"/>
          </a:p>
          <a:p>
            <a:pPr lvl="1"/>
            <a:r>
              <a:rPr lang="fr-FR" sz="2400" dirty="0"/>
              <a:t>A) Créer une nouvelle instance de JavaBean</a:t>
            </a:r>
          </a:p>
          <a:p>
            <a:pPr lvl="1"/>
            <a:r>
              <a:rPr lang="fr-FR" sz="2400" dirty="0"/>
              <a:t>B) Attribuer une valeur à une propriété d'un JavaBean</a:t>
            </a:r>
          </a:p>
          <a:p>
            <a:pPr lvl="1"/>
            <a:r>
              <a:rPr lang="fr-FR" sz="2400" dirty="0"/>
              <a:t>C) Déclarer une méthode dans JSP</a:t>
            </a:r>
          </a:p>
          <a:p>
            <a:pPr lvl="1"/>
            <a:r>
              <a:rPr lang="fr-FR" sz="2400" dirty="0"/>
              <a:t>D) Envoyer un message de log</a:t>
            </a:r>
          </a:p>
        </p:txBody>
      </p:sp>
      <p:sp>
        <p:nvSpPr>
          <p:cNvPr id="7" name="Espace réservé du numéro de diapositive 6">
            <a:extLst>
              <a:ext uri="{FF2B5EF4-FFF2-40B4-BE49-F238E27FC236}">
                <a16:creationId xmlns:a16="http://schemas.microsoft.com/office/drawing/2014/main" id="{A9CE2DC1-B1EB-447E-874E-97433ABC9857}"/>
              </a:ext>
            </a:extLst>
          </p:cNvPr>
          <p:cNvSpPr>
            <a:spLocks noGrp="1"/>
          </p:cNvSpPr>
          <p:nvPr>
            <p:ph type="sldNum" sz="quarter" idx="7"/>
          </p:nvPr>
        </p:nvSpPr>
        <p:spPr/>
        <p:txBody>
          <a:bodyPr/>
          <a:lstStyle/>
          <a:p>
            <a:fld id="{B6F15528-21DE-4FAA-801E-634DDDAF4B2B}" type="slidenum">
              <a:rPr lang="fr-FR" smtClean="0"/>
              <a:t>56</a:t>
            </a:fld>
            <a:endParaRPr lang="fr-FR"/>
          </a:p>
        </p:txBody>
      </p:sp>
    </p:spTree>
    <p:extLst>
      <p:ext uri="{BB962C8B-B14F-4D97-AF65-F5344CB8AC3E}">
        <p14:creationId xmlns:p14="http://schemas.microsoft.com/office/powerpoint/2010/main" val="2694993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3" name="Rectangle 2">
            <a:extLst>
              <a:ext uri="{FF2B5EF4-FFF2-40B4-BE49-F238E27FC236}">
                <a16:creationId xmlns:a16="http://schemas.microsoft.com/office/drawing/2014/main" id="{BF2B29F2-D4DD-4B9E-8C92-9B4E4BD4E6E4}"/>
              </a:ext>
            </a:extLst>
          </p:cNvPr>
          <p:cNvSpPr/>
          <p:nvPr/>
        </p:nvSpPr>
        <p:spPr>
          <a:xfrm>
            <a:off x="609600" y="2057400"/>
            <a:ext cx="11049000" cy="2308324"/>
          </a:xfrm>
          <a:prstGeom prst="rect">
            <a:avLst/>
          </a:prstGeom>
        </p:spPr>
        <p:txBody>
          <a:bodyPr wrap="square">
            <a:spAutoFit/>
          </a:bodyPr>
          <a:lstStyle/>
          <a:p>
            <a:r>
              <a:rPr lang="fr-FR" sz="2400" b="1" dirty="0"/>
              <a:t>Quel est le rôle principal du contrôleur dans l'architecture MVC avec JSP ?</a:t>
            </a:r>
          </a:p>
          <a:p>
            <a:endParaRPr lang="fr-FR" sz="2400" b="1" dirty="0"/>
          </a:p>
          <a:p>
            <a:pPr lvl="1"/>
            <a:r>
              <a:rPr lang="fr-FR" sz="2400" dirty="0"/>
              <a:t>A) Manipuler les données directement dans la base de données</a:t>
            </a:r>
          </a:p>
          <a:p>
            <a:pPr lvl="1"/>
            <a:r>
              <a:rPr lang="fr-FR" sz="2400" dirty="0"/>
              <a:t>B) Gérer les requêtes HTTP, traiter les données et appeler les vues JSP</a:t>
            </a:r>
          </a:p>
          <a:p>
            <a:pPr lvl="1"/>
            <a:r>
              <a:rPr lang="fr-FR" sz="2400" dirty="0"/>
              <a:t>C) Afficher le contenu statique au client</a:t>
            </a:r>
          </a:p>
          <a:p>
            <a:pPr lvl="1"/>
            <a:r>
              <a:rPr lang="fr-FR" sz="2400" dirty="0"/>
              <a:t>D) Gérer la persistance des objets Java</a:t>
            </a:r>
          </a:p>
        </p:txBody>
      </p:sp>
      <p:sp>
        <p:nvSpPr>
          <p:cNvPr id="6" name="Espace réservé du numéro de diapositive 5">
            <a:extLst>
              <a:ext uri="{FF2B5EF4-FFF2-40B4-BE49-F238E27FC236}">
                <a16:creationId xmlns:a16="http://schemas.microsoft.com/office/drawing/2014/main" id="{DD186BDE-FC31-4FFE-B833-2D577873B858}"/>
              </a:ext>
            </a:extLst>
          </p:cNvPr>
          <p:cNvSpPr>
            <a:spLocks noGrp="1"/>
          </p:cNvSpPr>
          <p:nvPr>
            <p:ph type="sldNum" sz="quarter" idx="7"/>
          </p:nvPr>
        </p:nvSpPr>
        <p:spPr/>
        <p:txBody>
          <a:bodyPr/>
          <a:lstStyle/>
          <a:p>
            <a:fld id="{B6F15528-21DE-4FAA-801E-634DDDAF4B2B}" type="slidenum">
              <a:rPr lang="fr-FR" smtClean="0"/>
              <a:t>57</a:t>
            </a:fld>
            <a:endParaRPr lang="fr-FR"/>
          </a:p>
        </p:txBody>
      </p:sp>
    </p:spTree>
    <p:extLst>
      <p:ext uri="{BB962C8B-B14F-4D97-AF65-F5344CB8AC3E}">
        <p14:creationId xmlns:p14="http://schemas.microsoft.com/office/powerpoint/2010/main" val="62604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F4290B06-FFB1-4E5C-B047-F9D79DC35FA4}"/>
              </a:ext>
            </a:extLst>
          </p:cNvPr>
          <p:cNvSpPr/>
          <p:nvPr/>
        </p:nvSpPr>
        <p:spPr>
          <a:xfrm>
            <a:off x="609599" y="2057400"/>
            <a:ext cx="11140821" cy="2677656"/>
          </a:xfrm>
          <a:prstGeom prst="rect">
            <a:avLst/>
          </a:prstGeom>
        </p:spPr>
        <p:txBody>
          <a:bodyPr wrap="square">
            <a:spAutoFit/>
          </a:bodyPr>
          <a:lstStyle/>
          <a:p>
            <a:r>
              <a:rPr lang="fr-FR" sz="2400" b="1" dirty="0"/>
              <a:t>Dans une application web basée sur MVC, comment le contrôleur redirige-t-il l'utilisateur vers une autre page JSP après le traitement des données ?</a:t>
            </a:r>
          </a:p>
          <a:p>
            <a:endParaRPr lang="fr-FR" sz="2400" b="1" dirty="0"/>
          </a:p>
          <a:p>
            <a:pPr lvl="1"/>
            <a:r>
              <a:rPr lang="fr-FR" sz="2400" dirty="0"/>
              <a:t>A) </a:t>
            </a:r>
            <a:r>
              <a:rPr lang="fr-FR" sz="2400" dirty="0" err="1"/>
              <a:t>request.forward</a:t>
            </a:r>
            <a:r>
              <a:rPr lang="fr-FR" sz="2400" dirty="0"/>
              <a:t>()</a:t>
            </a:r>
          </a:p>
          <a:p>
            <a:pPr lvl="1"/>
            <a:r>
              <a:rPr lang="fr-FR" sz="2400" dirty="0"/>
              <a:t>B) </a:t>
            </a:r>
            <a:r>
              <a:rPr lang="fr-FR" sz="2400" dirty="0" err="1"/>
              <a:t>request.redirect</a:t>
            </a:r>
            <a:r>
              <a:rPr lang="fr-FR" sz="2400" dirty="0"/>
              <a:t>()</a:t>
            </a:r>
          </a:p>
          <a:p>
            <a:pPr lvl="1"/>
            <a:r>
              <a:rPr lang="fr-FR" sz="2400" dirty="0"/>
              <a:t>C) </a:t>
            </a:r>
            <a:r>
              <a:rPr lang="fr-FR" sz="2400" dirty="0" err="1"/>
              <a:t>response.forward</a:t>
            </a:r>
            <a:r>
              <a:rPr lang="fr-FR" sz="2400" dirty="0"/>
              <a:t>()</a:t>
            </a:r>
          </a:p>
          <a:p>
            <a:pPr lvl="1"/>
            <a:r>
              <a:rPr lang="fr-FR" sz="2400" dirty="0"/>
              <a:t>D) </a:t>
            </a:r>
            <a:r>
              <a:rPr lang="fr-FR" sz="2400" dirty="0" err="1"/>
              <a:t>request.getRequestDispatcher</a:t>
            </a:r>
            <a:r>
              <a:rPr lang="fr-FR" sz="2400" dirty="0"/>
              <a:t>("</a:t>
            </a:r>
            <a:r>
              <a:rPr lang="fr-FR" sz="2400" dirty="0" err="1"/>
              <a:t>page.jsp</a:t>
            </a:r>
            <a:r>
              <a:rPr lang="fr-FR" sz="2400" dirty="0"/>
              <a:t>").</a:t>
            </a:r>
            <a:r>
              <a:rPr lang="fr-FR" sz="2400" dirty="0" err="1"/>
              <a:t>forward</a:t>
            </a:r>
            <a:r>
              <a:rPr lang="fr-FR" sz="2400" dirty="0"/>
              <a:t>(</a:t>
            </a:r>
            <a:r>
              <a:rPr lang="fr-FR" sz="2400" dirty="0" err="1"/>
              <a:t>request</a:t>
            </a:r>
            <a:r>
              <a:rPr lang="fr-FR" sz="2400" dirty="0"/>
              <a:t>, </a:t>
            </a:r>
            <a:r>
              <a:rPr lang="fr-FR" sz="2400" dirty="0" err="1"/>
              <a:t>response</a:t>
            </a:r>
            <a:r>
              <a:rPr lang="fr-FR" sz="2400" dirty="0"/>
              <a:t>)</a:t>
            </a:r>
          </a:p>
        </p:txBody>
      </p:sp>
      <p:sp>
        <p:nvSpPr>
          <p:cNvPr id="7" name="Espace réservé du numéro de diapositive 6">
            <a:extLst>
              <a:ext uri="{FF2B5EF4-FFF2-40B4-BE49-F238E27FC236}">
                <a16:creationId xmlns:a16="http://schemas.microsoft.com/office/drawing/2014/main" id="{2B7F5FCB-1E95-4BBF-BA28-4011342753FB}"/>
              </a:ext>
            </a:extLst>
          </p:cNvPr>
          <p:cNvSpPr>
            <a:spLocks noGrp="1"/>
          </p:cNvSpPr>
          <p:nvPr>
            <p:ph type="sldNum" sz="quarter" idx="7"/>
          </p:nvPr>
        </p:nvSpPr>
        <p:spPr/>
        <p:txBody>
          <a:bodyPr/>
          <a:lstStyle/>
          <a:p>
            <a:fld id="{B6F15528-21DE-4FAA-801E-634DDDAF4B2B}" type="slidenum">
              <a:rPr lang="fr-FR" smtClean="0"/>
              <a:t>58</a:t>
            </a:fld>
            <a:endParaRPr lang="fr-FR"/>
          </a:p>
        </p:txBody>
      </p:sp>
    </p:spTree>
    <p:extLst>
      <p:ext uri="{BB962C8B-B14F-4D97-AF65-F5344CB8AC3E}">
        <p14:creationId xmlns:p14="http://schemas.microsoft.com/office/powerpoint/2010/main" val="1934182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3" name="Rectangle 2">
            <a:extLst>
              <a:ext uri="{FF2B5EF4-FFF2-40B4-BE49-F238E27FC236}">
                <a16:creationId xmlns:a16="http://schemas.microsoft.com/office/drawing/2014/main" id="{434BFF12-49CF-419C-8DA4-F8BE523972C2}"/>
              </a:ext>
            </a:extLst>
          </p:cNvPr>
          <p:cNvSpPr/>
          <p:nvPr/>
        </p:nvSpPr>
        <p:spPr>
          <a:xfrm>
            <a:off x="440436" y="1997839"/>
            <a:ext cx="11141964" cy="2308324"/>
          </a:xfrm>
          <a:prstGeom prst="rect">
            <a:avLst/>
          </a:prstGeom>
        </p:spPr>
        <p:txBody>
          <a:bodyPr wrap="square">
            <a:spAutoFit/>
          </a:bodyPr>
          <a:lstStyle/>
          <a:p>
            <a:r>
              <a:rPr lang="fr-FR" sz="2400" b="1" dirty="0"/>
              <a:t>Comment JSP et Servlets interagissent-ils dans une application web basée sur MVC ?</a:t>
            </a:r>
          </a:p>
          <a:p>
            <a:endParaRPr lang="fr-FR" sz="2400" b="1" dirty="0"/>
          </a:p>
          <a:p>
            <a:pPr lvl="1"/>
            <a:r>
              <a:rPr lang="fr-FR" sz="2400" dirty="0"/>
              <a:t>A) JSP génère le code HTML et les Servlets gèrent les requêtes HTTP</a:t>
            </a:r>
          </a:p>
          <a:p>
            <a:pPr lvl="1"/>
            <a:r>
              <a:rPr lang="fr-FR" sz="2400" dirty="0"/>
              <a:t>B) Servlets affichent les pages HTML et JSP gère la logique métier</a:t>
            </a:r>
          </a:p>
          <a:p>
            <a:pPr lvl="1"/>
            <a:r>
              <a:rPr lang="fr-FR" sz="2400" dirty="0"/>
              <a:t>C) JSP et Servlets ne peuvent pas interagir ensemble</a:t>
            </a:r>
          </a:p>
          <a:p>
            <a:pPr lvl="1"/>
            <a:r>
              <a:rPr lang="fr-FR" sz="2400" dirty="0"/>
              <a:t>D) JSP gère les requêtes HTTP et Servlets affichent les pages HTML</a:t>
            </a:r>
          </a:p>
        </p:txBody>
      </p:sp>
      <p:sp>
        <p:nvSpPr>
          <p:cNvPr id="6" name="Espace réservé du numéro de diapositive 5">
            <a:extLst>
              <a:ext uri="{FF2B5EF4-FFF2-40B4-BE49-F238E27FC236}">
                <a16:creationId xmlns:a16="http://schemas.microsoft.com/office/drawing/2014/main" id="{AF999FD1-7C22-450A-B22B-FEBD852C7CB7}"/>
              </a:ext>
            </a:extLst>
          </p:cNvPr>
          <p:cNvSpPr>
            <a:spLocks noGrp="1"/>
          </p:cNvSpPr>
          <p:nvPr>
            <p:ph type="sldNum" sz="quarter" idx="7"/>
          </p:nvPr>
        </p:nvSpPr>
        <p:spPr/>
        <p:txBody>
          <a:bodyPr/>
          <a:lstStyle/>
          <a:p>
            <a:fld id="{B6F15528-21DE-4FAA-801E-634DDDAF4B2B}" type="slidenum">
              <a:rPr lang="fr-FR" smtClean="0"/>
              <a:t>59</a:t>
            </a:fld>
            <a:endParaRPr lang="fr-FR"/>
          </a:p>
        </p:txBody>
      </p:sp>
    </p:spTree>
    <p:extLst>
      <p:ext uri="{BB962C8B-B14F-4D97-AF65-F5344CB8AC3E}">
        <p14:creationId xmlns:p14="http://schemas.microsoft.com/office/powerpoint/2010/main" val="124600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531" y="606551"/>
            <a:ext cx="11299190" cy="1259205"/>
          </a:xfrm>
          <a:prstGeom prst="rect">
            <a:avLst/>
          </a:prstGeom>
          <a:solidFill>
            <a:srgbClr val="1A315F"/>
          </a:solidFill>
        </p:spPr>
        <p:txBody>
          <a:bodyPr vert="horz" wrap="square" lIns="0" tIns="4445" rIns="0" bIns="0" rtlCol="0">
            <a:spAutoFit/>
          </a:bodyPr>
          <a:lstStyle/>
          <a:p>
            <a:pPr>
              <a:lnSpc>
                <a:spcPct val="100000"/>
              </a:lnSpc>
              <a:spcBef>
                <a:spcPts val="35"/>
              </a:spcBef>
            </a:pPr>
            <a:endParaRPr sz="4250">
              <a:latin typeface="Times New Roman"/>
              <a:cs typeface="Times New Roman"/>
            </a:endParaRPr>
          </a:p>
          <a:p>
            <a:pPr marL="226060">
              <a:lnSpc>
                <a:spcPct val="100000"/>
              </a:lnSpc>
            </a:pPr>
            <a:r>
              <a:rPr spc="180" dirty="0"/>
              <a:t>FONCTIONNEMENT</a:t>
            </a:r>
          </a:p>
        </p:txBody>
      </p:sp>
      <p:sp>
        <p:nvSpPr>
          <p:cNvPr id="3" name="object 3"/>
          <p:cNvSpPr txBox="1"/>
          <p:nvPr/>
        </p:nvSpPr>
        <p:spPr>
          <a:xfrm>
            <a:off x="533399" y="1828800"/>
            <a:ext cx="11212069" cy="4258217"/>
          </a:xfrm>
          <a:prstGeom prst="rect">
            <a:avLst/>
          </a:prstGeom>
        </p:spPr>
        <p:txBody>
          <a:bodyPr vert="horz" wrap="square" lIns="0" tIns="112395" rIns="0" bIns="0" rtlCol="0">
            <a:spAutoFit/>
          </a:bodyPr>
          <a:lstStyle/>
          <a:p>
            <a:pPr marL="12700">
              <a:lnSpc>
                <a:spcPct val="100000"/>
              </a:lnSpc>
              <a:spcBef>
                <a:spcPts val="885"/>
              </a:spcBef>
            </a:pPr>
            <a:r>
              <a:rPr sz="2400" spc="-100" dirty="0">
                <a:solidFill>
                  <a:srgbClr val="3C3C3C"/>
                </a:solidFill>
                <a:latin typeface="Times New Roman" panose="02020603050405020304" pitchFamily="18" charset="0"/>
                <a:cs typeface="Times New Roman" panose="02020603050405020304" pitchFamily="18" charset="0"/>
              </a:rPr>
              <a:t>Traitement</a:t>
            </a:r>
            <a:r>
              <a:rPr sz="2400" spc="-55" dirty="0">
                <a:solidFill>
                  <a:srgbClr val="3C3C3C"/>
                </a:solidFill>
                <a:latin typeface="Times New Roman" panose="02020603050405020304" pitchFamily="18" charset="0"/>
                <a:cs typeface="Times New Roman" panose="02020603050405020304" pitchFamily="18" charset="0"/>
              </a:rPr>
              <a:t> </a:t>
            </a:r>
            <a:r>
              <a:rPr sz="2400" spc="-110" dirty="0">
                <a:solidFill>
                  <a:srgbClr val="3C3C3C"/>
                </a:solidFill>
                <a:latin typeface="Times New Roman" panose="02020603050405020304" pitchFamily="18" charset="0"/>
                <a:cs typeface="Times New Roman" panose="02020603050405020304" pitchFamily="18" charset="0"/>
              </a:rPr>
              <a:t>d’une</a:t>
            </a:r>
            <a:r>
              <a:rPr sz="2400" spc="-60" dirty="0">
                <a:solidFill>
                  <a:srgbClr val="3C3C3C"/>
                </a:solidFill>
                <a:latin typeface="Times New Roman" panose="02020603050405020304" pitchFamily="18" charset="0"/>
                <a:cs typeface="Times New Roman" panose="02020603050405020304" pitchFamily="18" charset="0"/>
              </a:rPr>
              <a:t> </a:t>
            </a:r>
            <a:r>
              <a:rPr sz="2400" spc="-155" dirty="0">
                <a:solidFill>
                  <a:srgbClr val="3C3C3C"/>
                </a:solidFill>
                <a:latin typeface="Times New Roman" panose="02020603050405020304" pitchFamily="18" charset="0"/>
                <a:cs typeface="Times New Roman" panose="02020603050405020304" pitchFamily="18" charset="0"/>
              </a:rPr>
              <a:t>JSP</a:t>
            </a:r>
            <a:r>
              <a:rPr sz="2400" spc="-45" dirty="0">
                <a:solidFill>
                  <a:srgbClr val="3C3C3C"/>
                </a:solidFill>
                <a:latin typeface="Times New Roman" panose="02020603050405020304" pitchFamily="18" charset="0"/>
                <a:cs typeface="Times New Roman" panose="02020603050405020304" pitchFamily="18" charset="0"/>
              </a:rPr>
              <a:t> </a:t>
            </a:r>
            <a:r>
              <a:rPr sz="2400" spc="-80" dirty="0">
                <a:solidFill>
                  <a:srgbClr val="3C3C3C"/>
                </a:solidFill>
                <a:latin typeface="Times New Roman" panose="02020603050405020304" pitchFamily="18" charset="0"/>
                <a:cs typeface="Times New Roman" panose="02020603050405020304" pitchFamily="18" charset="0"/>
              </a:rPr>
              <a:t>par</a:t>
            </a:r>
            <a:r>
              <a:rPr sz="2400" spc="-40" dirty="0">
                <a:solidFill>
                  <a:srgbClr val="3C3C3C"/>
                </a:solidFill>
                <a:latin typeface="Times New Roman" panose="02020603050405020304" pitchFamily="18" charset="0"/>
                <a:cs typeface="Times New Roman" panose="02020603050405020304" pitchFamily="18" charset="0"/>
              </a:rPr>
              <a:t> </a:t>
            </a:r>
            <a:r>
              <a:rPr sz="2400" spc="-110" dirty="0">
                <a:solidFill>
                  <a:srgbClr val="3C3C3C"/>
                </a:solidFill>
                <a:latin typeface="Times New Roman" panose="02020603050405020304" pitchFamily="18" charset="0"/>
                <a:cs typeface="Times New Roman" panose="02020603050405020304" pitchFamily="18" charset="0"/>
              </a:rPr>
              <a:t>le</a:t>
            </a:r>
            <a:r>
              <a:rPr sz="2400" spc="-50" dirty="0">
                <a:solidFill>
                  <a:srgbClr val="3C3C3C"/>
                </a:solidFill>
                <a:latin typeface="Times New Roman" panose="02020603050405020304" pitchFamily="18" charset="0"/>
                <a:cs typeface="Times New Roman" panose="02020603050405020304" pitchFamily="18" charset="0"/>
              </a:rPr>
              <a:t> </a:t>
            </a:r>
            <a:r>
              <a:rPr sz="2400" spc="-50" dirty="0" err="1">
                <a:solidFill>
                  <a:srgbClr val="3C3C3C"/>
                </a:solidFill>
                <a:latin typeface="Times New Roman" panose="02020603050405020304" pitchFamily="18" charset="0"/>
                <a:cs typeface="Times New Roman" panose="02020603050405020304" pitchFamily="18" charset="0"/>
              </a:rPr>
              <a:t>serveur</a:t>
            </a:r>
            <a:r>
              <a:rPr lang="fr-FR" sz="2400" spc="-50" dirty="0">
                <a:solidFill>
                  <a:srgbClr val="3C3C3C"/>
                </a:solid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318770" indent="-306705">
              <a:lnSpc>
                <a:spcPct val="100000"/>
              </a:lnSpc>
              <a:spcBef>
                <a:spcPts val="785"/>
              </a:spcBef>
              <a:buClr>
                <a:srgbClr val="4590B8"/>
              </a:buClr>
              <a:buSzPct val="90000"/>
              <a:buFont typeface="Cambria"/>
              <a:buChar char="◾"/>
              <a:tabLst>
                <a:tab pos="318770" algn="l"/>
                <a:tab pos="319405" algn="l"/>
              </a:tabLst>
            </a:pPr>
            <a:r>
              <a:rPr sz="2400" spc="85" dirty="0">
                <a:solidFill>
                  <a:srgbClr val="3C3C3C"/>
                </a:solidFill>
                <a:latin typeface="Times New Roman" panose="02020603050405020304" pitchFamily="18" charset="0"/>
                <a:cs typeface="Times New Roman" panose="02020603050405020304" pitchFamily="18" charset="0"/>
              </a:rPr>
              <a:t>U</a:t>
            </a:r>
            <a:r>
              <a:rPr sz="2400" spc="-70" dirty="0">
                <a:solidFill>
                  <a:srgbClr val="3C3C3C"/>
                </a:solidFill>
                <a:latin typeface="Times New Roman" panose="02020603050405020304" pitchFamily="18" charset="0"/>
                <a:cs typeface="Times New Roman" panose="02020603050405020304" pitchFamily="18" charset="0"/>
              </a:rPr>
              <a:t>n</a:t>
            </a:r>
            <a:r>
              <a:rPr sz="2400" spc="-100" dirty="0">
                <a:solidFill>
                  <a:srgbClr val="3C3C3C"/>
                </a:solidFill>
                <a:latin typeface="Times New Roman" panose="02020603050405020304" pitchFamily="18" charset="0"/>
                <a:cs typeface="Times New Roman" panose="02020603050405020304" pitchFamily="18" charset="0"/>
              </a:rPr>
              <a:t>e</a:t>
            </a:r>
            <a:r>
              <a:rPr sz="2400" spc="-55" dirty="0">
                <a:solidFill>
                  <a:srgbClr val="3C3C3C"/>
                </a:solidFill>
                <a:latin typeface="Times New Roman" panose="02020603050405020304" pitchFamily="18" charset="0"/>
                <a:cs typeface="Times New Roman" panose="02020603050405020304" pitchFamily="18" charset="0"/>
              </a:rPr>
              <a:t> </a:t>
            </a:r>
            <a:r>
              <a:rPr sz="2400" spc="-190" dirty="0">
                <a:solidFill>
                  <a:srgbClr val="3C3C3C"/>
                </a:solidFill>
                <a:latin typeface="Times New Roman" panose="02020603050405020304" pitchFamily="18" charset="0"/>
                <a:cs typeface="Times New Roman" panose="02020603050405020304" pitchFamily="18" charset="0"/>
              </a:rPr>
              <a:t>J</a:t>
            </a:r>
            <a:r>
              <a:rPr sz="2400" spc="-200" dirty="0">
                <a:solidFill>
                  <a:srgbClr val="3C3C3C"/>
                </a:solidFill>
                <a:latin typeface="Times New Roman" panose="02020603050405020304" pitchFamily="18" charset="0"/>
                <a:cs typeface="Times New Roman" panose="02020603050405020304" pitchFamily="18" charset="0"/>
              </a:rPr>
              <a:t>S</a:t>
            </a:r>
            <a:r>
              <a:rPr sz="2400" spc="-75" dirty="0">
                <a:solidFill>
                  <a:srgbClr val="3C3C3C"/>
                </a:solidFill>
                <a:latin typeface="Times New Roman" panose="02020603050405020304" pitchFamily="18" charset="0"/>
                <a:cs typeface="Times New Roman" panose="02020603050405020304" pitchFamily="18" charset="0"/>
              </a:rPr>
              <a:t>P</a:t>
            </a:r>
            <a:r>
              <a:rPr sz="2400" spc="-45" dirty="0">
                <a:solidFill>
                  <a:srgbClr val="3C3C3C"/>
                </a:solidFill>
                <a:latin typeface="Times New Roman" panose="02020603050405020304" pitchFamily="18" charset="0"/>
                <a:cs typeface="Times New Roman" panose="02020603050405020304" pitchFamily="18" charset="0"/>
              </a:rPr>
              <a:t> </a:t>
            </a:r>
            <a:r>
              <a:rPr sz="2400" spc="-75" dirty="0">
                <a:solidFill>
                  <a:srgbClr val="3C3C3C"/>
                </a:solidFill>
                <a:latin typeface="Times New Roman" panose="02020603050405020304" pitchFamily="18" charset="0"/>
                <a:cs typeface="Times New Roman" panose="02020603050405020304" pitchFamily="18" charset="0"/>
              </a:rPr>
              <a:t>est</a:t>
            </a:r>
            <a:r>
              <a:rPr sz="2400" spc="-35" dirty="0">
                <a:solidFill>
                  <a:srgbClr val="3C3C3C"/>
                </a:solidFill>
                <a:latin typeface="Times New Roman" panose="02020603050405020304" pitchFamily="18" charset="0"/>
                <a:cs typeface="Times New Roman" panose="02020603050405020304" pitchFamily="18" charset="0"/>
              </a:rPr>
              <a:t> </a:t>
            </a:r>
            <a:r>
              <a:rPr sz="2400" b="1" spc="-20" dirty="0">
                <a:solidFill>
                  <a:srgbClr val="3C3C3C"/>
                </a:solidFill>
                <a:latin typeface="Times New Roman" panose="02020603050405020304" pitchFamily="18" charset="0"/>
                <a:cs typeface="Times New Roman" panose="02020603050405020304" pitchFamily="18" charset="0"/>
              </a:rPr>
              <a:t>c</a:t>
            </a:r>
            <a:r>
              <a:rPr sz="2400" b="1" spc="20" dirty="0">
                <a:solidFill>
                  <a:srgbClr val="3C3C3C"/>
                </a:solidFill>
                <a:latin typeface="Times New Roman" panose="02020603050405020304" pitchFamily="18" charset="0"/>
                <a:cs typeface="Times New Roman" panose="02020603050405020304" pitchFamily="18" charset="0"/>
              </a:rPr>
              <a:t>ompi</a:t>
            </a:r>
            <a:r>
              <a:rPr sz="2400" b="1" spc="10" dirty="0">
                <a:solidFill>
                  <a:srgbClr val="3C3C3C"/>
                </a:solidFill>
                <a:latin typeface="Times New Roman" panose="02020603050405020304" pitchFamily="18" charset="0"/>
                <a:cs typeface="Times New Roman" panose="02020603050405020304" pitchFamily="18" charset="0"/>
              </a:rPr>
              <a:t>l</a:t>
            </a:r>
            <a:r>
              <a:rPr sz="2400" b="1" spc="-35" dirty="0">
                <a:solidFill>
                  <a:srgbClr val="3C3C3C"/>
                </a:solidFill>
                <a:latin typeface="Times New Roman" panose="02020603050405020304" pitchFamily="18" charset="0"/>
                <a:cs typeface="Times New Roman" panose="02020603050405020304" pitchFamily="18" charset="0"/>
              </a:rPr>
              <a:t>ée</a:t>
            </a:r>
            <a:r>
              <a:rPr sz="2400" b="1" spc="-60" dirty="0">
                <a:solidFill>
                  <a:srgbClr val="3C3C3C"/>
                </a:solidFill>
                <a:latin typeface="Times New Roman" panose="02020603050405020304" pitchFamily="18" charset="0"/>
                <a:cs typeface="Times New Roman" panose="02020603050405020304" pitchFamily="18" charset="0"/>
              </a:rPr>
              <a:t> </a:t>
            </a:r>
            <a:r>
              <a:rPr sz="2400" b="1" spc="-25" dirty="0">
                <a:solidFill>
                  <a:srgbClr val="3C3C3C"/>
                </a:solidFill>
                <a:latin typeface="Times New Roman" panose="02020603050405020304" pitchFamily="18" charset="0"/>
                <a:cs typeface="Times New Roman" panose="02020603050405020304" pitchFamily="18" charset="0"/>
              </a:rPr>
              <a:t>en</a:t>
            </a:r>
            <a:r>
              <a:rPr sz="2400" b="1" spc="-45" dirty="0">
                <a:solidFill>
                  <a:srgbClr val="3C3C3C"/>
                </a:solidFill>
                <a:latin typeface="Times New Roman" panose="02020603050405020304" pitchFamily="18" charset="0"/>
                <a:cs typeface="Times New Roman" panose="02020603050405020304" pitchFamily="18" charset="0"/>
              </a:rPr>
              <a:t> </a:t>
            </a:r>
            <a:r>
              <a:rPr sz="2400" b="1" spc="-15" dirty="0">
                <a:solidFill>
                  <a:srgbClr val="3C3C3C"/>
                </a:solidFill>
                <a:latin typeface="Times New Roman" panose="02020603050405020304" pitchFamily="18" charset="0"/>
                <a:cs typeface="Times New Roman" panose="02020603050405020304" pitchFamily="18" charset="0"/>
              </a:rPr>
              <a:t>s</a:t>
            </a:r>
            <a:r>
              <a:rPr sz="2400" b="1" spc="-5" dirty="0">
                <a:solidFill>
                  <a:srgbClr val="3C3C3C"/>
                </a:solidFill>
                <a:latin typeface="Times New Roman" panose="02020603050405020304" pitchFamily="18" charset="0"/>
                <a:cs typeface="Times New Roman" panose="02020603050405020304" pitchFamily="18" charset="0"/>
              </a:rPr>
              <a:t>e</a:t>
            </a:r>
            <a:r>
              <a:rPr sz="2400" b="1" spc="40" dirty="0">
                <a:solidFill>
                  <a:srgbClr val="3C3C3C"/>
                </a:solidFill>
                <a:latin typeface="Times New Roman" panose="02020603050405020304" pitchFamily="18" charset="0"/>
                <a:cs typeface="Times New Roman" panose="02020603050405020304" pitchFamily="18" charset="0"/>
              </a:rPr>
              <a:t>r</a:t>
            </a:r>
            <a:r>
              <a:rPr sz="2400" b="1" spc="-35" dirty="0">
                <a:solidFill>
                  <a:srgbClr val="3C3C3C"/>
                </a:solidFill>
                <a:latin typeface="Times New Roman" panose="02020603050405020304" pitchFamily="18" charset="0"/>
                <a:cs typeface="Times New Roman" panose="02020603050405020304" pitchFamily="18" charset="0"/>
              </a:rPr>
              <a:t>vl</a:t>
            </a:r>
            <a:r>
              <a:rPr sz="2400" b="1" spc="-15" dirty="0">
                <a:solidFill>
                  <a:srgbClr val="3C3C3C"/>
                </a:solidFill>
                <a:latin typeface="Times New Roman" panose="02020603050405020304" pitchFamily="18" charset="0"/>
                <a:cs typeface="Times New Roman" panose="02020603050405020304" pitchFamily="18" charset="0"/>
              </a:rPr>
              <a:t>et</a:t>
            </a:r>
            <a:r>
              <a:rPr sz="2400" b="1" spc="-40" dirty="0">
                <a:solidFill>
                  <a:srgbClr val="3C3C3C"/>
                </a:solidFill>
                <a:latin typeface="Times New Roman" panose="02020603050405020304" pitchFamily="18" charset="0"/>
                <a:cs typeface="Times New Roman" panose="02020603050405020304" pitchFamily="18" charset="0"/>
              </a:rPr>
              <a:t> </a:t>
            </a:r>
            <a:r>
              <a:rPr sz="2400" spc="-150" dirty="0">
                <a:solidFill>
                  <a:srgbClr val="3C3C3C"/>
                </a:solidFill>
                <a:latin typeface="Times New Roman" panose="02020603050405020304" pitchFamily="18" charset="0"/>
                <a:cs typeface="Times New Roman" panose="02020603050405020304" pitchFamily="18" charset="0"/>
              </a:rPr>
              <a:t>à</a:t>
            </a:r>
            <a:r>
              <a:rPr sz="2400" spc="-40" dirty="0">
                <a:solidFill>
                  <a:srgbClr val="3C3C3C"/>
                </a:solidFill>
                <a:latin typeface="Times New Roman" panose="02020603050405020304" pitchFamily="18" charset="0"/>
                <a:cs typeface="Times New Roman" panose="02020603050405020304" pitchFamily="18" charset="0"/>
              </a:rPr>
              <a:t> </a:t>
            </a:r>
            <a:r>
              <a:rPr sz="2400" spc="-100" dirty="0">
                <a:solidFill>
                  <a:srgbClr val="3C3C3C"/>
                </a:solidFill>
                <a:latin typeface="Times New Roman" panose="02020603050405020304" pitchFamily="18" charset="0"/>
                <a:cs typeface="Times New Roman" panose="02020603050405020304" pitchFamily="18" charset="0"/>
              </a:rPr>
              <a:t>l</a:t>
            </a:r>
            <a:r>
              <a:rPr sz="2400" spc="-170" dirty="0">
                <a:solidFill>
                  <a:srgbClr val="3C3C3C"/>
                </a:solidFill>
                <a:latin typeface="Times New Roman" panose="02020603050405020304" pitchFamily="18" charset="0"/>
                <a:cs typeface="Times New Roman" panose="02020603050405020304" pitchFamily="18" charset="0"/>
              </a:rPr>
              <a:t>a</a:t>
            </a:r>
            <a:r>
              <a:rPr sz="2400" spc="-55" dirty="0">
                <a:solidFill>
                  <a:srgbClr val="3C3C3C"/>
                </a:solidFill>
                <a:latin typeface="Times New Roman" panose="02020603050405020304" pitchFamily="18" charset="0"/>
                <a:cs typeface="Times New Roman" panose="02020603050405020304" pitchFamily="18" charset="0"/>
              </a:rPr>
              <a:t> </a:t>
            </a:r>
            <a:r>
              <a:rPr sz="2400" spc="-90" dirty="0">
                <a:solidFill>
                  <a:srgbClr val="3C3C3C"/>
                </a:solidFill>
                <a:latin typeface="Times New Roman" panose="02020603050405020304" pitchFamily="18" charset="0"/>
                <a:cs typeface="Times New Roman" panose="02020603050405020304" pitchFamily="18" charset="0"/>
              </a:rPr>
              <a:t>p</a:t>
            </a:r>
            <a:r>
              <a:rPr sz="2400" spc="-20" dirty="0">
                <a:solidFill>
                  <a:srgbClr val="3C3C3C"/>
                </a:solidFill>
                <a:latin typeface="Times New Roman" panose="02020603050405020304" pitchFamily="18" charset="0"/>
                <a:cs typeface="Times New Roman" panose="02020603050405020304" pitchFamily="18" charset="0"/>
              </a:rPr>
              <a:t>r</a:t>
            </a:r>
            <a:r>
              <a:rPr sz="2400" spc="-120" dirty="0">
                <a:solidFill>
                  <a:srgbClr val="3C3C3C"/>
                </a:solidFill>
                <a:latin typeface="Times New Roman" panose="02020603050405020304" pitchFamily="18" charset="0"/>
                <a:cs typeface="Times New Roman" panose="02020603050405020304" pitchFamily="18" charset="0"/>
              </a:rPr>
              <a:t>em</a:t>
            </a:r>
            <a:r>
              <a:rPr sz="2400" spc="-60" dirty="0">
                <a:solidFill>
                  <a:srgbClr val="3C3C3C"/>
                </a:solidFill>
                <a:latin typeface="Times New Roman" panose="02020603050405020304" pitchFamily="18" charset="0"/>
                <a:cs typeface="Times New Roman" panose="02020603050405020304" pitchFamily="18" charset="0"/>
              </a:rPr>
              <a:t>i</a:t>
            </a:r>
            <a:r>
              <a:rPr sz="2400" spc="-55" dirty="0">
                <a:solidFill>
                  <a:srgbClr val="3C3C3C"/>
                </a:solidFill>
                <a:latin typeface="Times New Roman" panose="02020603050405020304" pitchFamily="18" charset="0"/>
                <a:cs typeface="Times New Roman" panose="02020603050405020304" pitchFamily="18" charset="0"/>
              </a:rPr>
              <a:t>è</a:t>
            </a:r>
            <a:r>
              <a:rPr sz="2400" spc="-70" dirty="0">
                <a:solidFill>
                  <a:srgbClr val="3C3C3C"/>
                </a:solidFill>
                <a:latin typeface="Times New Roman" panose="02020603050405020304" pitchFamily="18" charset="0"/>
                <a:cs typeface="Times New Roman" panose="02020603050405020304" pitchFamily="18" charset="0"/>
              </a:rPr>
              <a:t>r</a:t>
            </a:r>
            <a:r>
              <a:rPr sz="2400" spc="-100" dirty="0">
                <a:solidFill>
                  <a:srgbClr val="3C3C3C"/>
                </a:solidFill>
                <a:latin typeface="Times New Roman" panose="02020603050405020304" pitchFamily="18" charset="0"/>
                <a:cs typeface="Times New Roman" panose="02020603050405020304" pitchFamily="18" charset="0"/>
              </a:rPr>
              <a:t>e</a:t>
            </a:r>
            <a:r>
              <a:rPr sz="2400" spc="-45" dirty="0">
                <a:solidFill>
                  <a:srgbClr val="3C3C3C"/>
                </a:solidFill>
                <a:latin typeface="Times New Roman" panose="02020603050405020304" pitchFamily="18" charset="0"/>
                <a:cs typeface="Times New Roman" panose="02020603050405020304" pitchFamily="18" charset="0"/>
              </a:rPr>
              <a:t> </a:t>
            </a:r>
            <a:r>
              <a:rPr sz="2400" spc="-70" dirty="0">
                <a:solidFill>
                  <a:srgbClr val="3C3C3C"/>
                </a:solidFill>
                <a:latin typeface="Times New Roman" panose="02020603050405020304" pitchFamily="18" charset="0"/>
                <a:cs typeface="Times New Roman" panose="02020603050405020304" pitchFamily="18" charset="0"/>
              </a:rPr>
              <a:t>u</a:t>
            </a:r>
            <a:r>
              <a:rPr sz="2400" spc="-105" dirty="0">
                <a:solidFill>
                  <a:srgbClr val="3C3C3C"/>
                </a:solidFill>
                <a:latin typeface="Times New Roman" panose="02020603050405020304" pitchFamily="18" charset="0"/>
                <a:cs typeface="Times New Roman" panose="02020603050405020304" pitchFamily="18" charset="0"/>
              </a:rPr>
              <a:t>tili</a:t>
            </a:r>
            <a:r>
              <a:rPr sz="2400" spc="-80" dirty="0">
                <a:solidFill>
                  <a:srgbClr val="3C3C3C"/>
                </a:solidFill>
                <a:latin typeface="Times New Roman" panose="02020603050405020304" pitchFamily="18" charset="0"/>
                <a:cs typeface="Times New Roman" panose="02020603050405020304" pitchFamily="18" charset="0"/>
              </a:rPr>
              <a:t>s</a:t>
            </a:r>
            <a:r>
              <a:rPr sz="2400" spc="-114" dirty="0">
                <a:solidFill>
                  <a:srgbClr val="3C3C3C"/>
                </a:solidFill>
                <a:latin typeface="Times New Roman" panose="02020603050405020304" pitchFamily="18" charset="0"/>
                <a:cs typeface="Times New Roman" panose="02020603050405020304" pitchFamily="18" charset="0"/>
              </a:rPr>
              <a:t>a</a:t>
            </a:r>
            <a:r>
              <a:rPr sz="2400" spc="-65" dirty="0">
                <a:solidFill>
                  <a:srgbClr val="3C3C3C"/>
                </a:solidFill>
                <a:latin typeface="Times New Roman" panose="02020603050405020304" pitchFamily="18" charset="0"/>
                <a:cs typeface="Times New Roman" panose="02020603050405020304" pitchFamily="18" charset="0"/>
              </a:rPr>
              <a:t>tion</a:t>
            </a:r>
            <a:endParaRPr sz="2400" dirty="0">
              <a:latin typeface="Times New Roman" panose="02020603050405020304" pitchFamily="18" charset="0"/>
              <a:cs typeface="Times New Roman" panose="02020603050405020304" pitchFamily="18" charset="0"/>
            </a:endParaRPr>
          </a:p>
          <a:p>
            <a:pPr marL="318770" indent="-306705">
              <a:lnSpc>
                <a:spcPct val="100000"/>
              </a:lnSpc>
              <a:spcBef>
                <a:spcPts val="780"/>
              </a:spcBef>
              <a:buClr>
                <a:srgbClr val="4590B8"/>
              </a:buClr>
              <a:buSzPct val="90000"/>
              <a:buFont typeface="Cambria"/>
              <a:buChar char="◾"/>
              <a:tabLst>
                <a:tab pos="318770" algn="l"/>
                <a:tab pos="319405" algn="l"/>
              </a:tabLst>
            </a:pPr>
            <a:r>
              <a:rPr sz="2400" spc="-70" dirty="0">
                <a:solidFill>
                  <a:srgbClr val="3C3C3C"/>
                </a:solidFill>
                <a:latin typeface="Times New Roman" panose="02020603050405020304" pitchFamily="18" charset="0"/>
                <a:cs typeface="Times New Roman" panose="02020603050405020304" pitchFamily="18" charset="0"/>
              </a:rPr>
              <a:t>Se</a:t>
            </a:r>
            <a:r>
              <a:rPr sz="2400" spc="-45" dirty="0">
                <a:solidFill>
                  <a:srgbClr val="3C3C3C"/>
                </a:solidFill>
                <a:latin typeface="Times New Roman" panose="02020603050405020304" pitchFamily="18" charset="0"/>
                <a:cs typeface="Times New Roman" panose="02020603050405020304" pitchFamily="18" charset="0"/>
              </a:rPr>
              <a:t> </a:t>
            </a:r>
            <a:r>
              <a:rPr sz="2400" spc="-75" dirty="0">
                <a:solidFill>
                  <a:srgbClr val="3C3C3C"/>
                </a:solidFill>
                <a:latin typeface="Times New Roman" panose="02020603050405020304" pitchFamily="18" charset="0"/>
                <a:cs typeface="Times New Roman" panose="02020603050405020304" pitchFamily="18" charset="0"/>
              </a:rPr>
              <a:t>transforme</a:t>
            </a:r>
            <a:r>
              <a:rPr sz="2400" spc="-10" dirty="0">
                <a:solidFill>
                  <a:srgbClr val="3C3C3C"/>
                </a:solidFill>
                <a:latin typeface="Times New Roman" panose="02020603050405020304" pitchFamily="18" charset="0"/>
                <a:cs typeface="Times New Roman" panose="02020603050405020304" pitchFamily="18" charset="0"/>
              </a:rPr>
              <a:t> </a:t>
            </a:r>
            <a:r>
              <a:rPr sz="2400" spc="-85" dirty="0">
                <a:solidFill>
                  <a:srgbClr val="3C3C3C"/>
                </a:solidFill>
                <a:latin typeface="Times New Roman" panose="02020603050405020304" pitchFamily="18" charset="0"/>
                <a:cs typeface="Times New Roman" panose="02020603050405020304" pitchFamily="18" charset="0"/>
              </a:rPr>
              <a:t>en</a:t>
            </a:r>
            <a:r>
              <a:rPr sz="2400" spc="-40" dirty="0">
                <a:solidFill>
                  <a:srgbClr val="3C3C3C"/>
                </a:solidFill>
                <a:latin typeface="Times New Roman" panose="02020603050405020304" pitchFamily="18" charset="0"/>
                <a:cs typeface="Times New Roman" panose="02020603050405020304" pitchFamily="18" charset="0"/>
              </a:rPr>
              <a:t> </a:t>
            </a:r>
            <a:r>
              <a:rPr sz="2400" spc="-90" dirty="0">
                <a:solidFill>
                  <a:srgbClr val="3C3C3C"/>
                </a:solidFill>
                <a:latin typeface="Times New Roman" panose="02020603050405020304" pitchFamily="18" charset="0"/>
                <a:cs typeface="Times New Roman" panose="02020603050405020304" pitchFamily="18" charset="0"/>
              </a:rPr>
              <a:t>classe</a:t>
            </a:r>
            <a:r>
              <a:rPr sz="2400" spc="-40" dirty="0">
                <a:solidFill>
                  <a:srgbClr val="3C3C3C"/>
                </a:solidFill>
                <a:latin typeface="Times New Roman" panose="02020603050405020304" pitchFamily="18" charset="0"/>
                <a:cs typeface="Times New Roman" panose="02020603050405020304" pitchFamily="18" charset="0"/>
              </a:rPr>
              <a:t> </a:t>
            </a:r>
            <a:r>
              <a:rPr sz="2400" spc="-110" dirty="0">
                <a:solidFill>
                  <a:srgbClr val="3C3C3C"/>
                </a:solidFill>
                <a:latin typeface="Times New Roman" panose="02020603050405020304" pitchFamily="18" charset="0"/>
                <a:cs typeface="Times New Roman" panose="02020603050405020304" pitchFamily="18" charset="0"/>
              </a:rPr>
              <a:t>implémentant:</a:t>
            </a:r>
            <a:r>
              <a:rPr sz="2400" spc="-185" dirty="0">
                <a:solidFill>
                  <a:srgbClr val="3C3C3C"/>
                </a:solidFill>
                <a:latin typeface="Times New Roman" panose="02020603050405020304" pitchFamily="18" charset="0"/>
                <a:cs typeface="Times New Roman" panose="02020603050405020304" pitchFamily="18" charset="0"/>
              </a:rPr>
              <a:t> </a:t>
            </a:r>
            <a:r>
              <a:rPr sz="2400" spc="-114" dirty="0">
                <a:solidFill>
                  <a:srgbClr val="3C3C3C"/>
                </a:solidFill>
                <a:latin typeface="Times New Roman" panose="02020603050405020304" pitchFamily="18" charset="0"/>
                <a:cs typeface="Times New Roman" panose="02020603050405020304" pitchFamily="18" charset="0"/>
              </a:rPr>
              <a:t>javax.servlet.jsp.HttpJspPage</a:t>
            </a:r>
            <a:endParaRPr sz="2400" dirty="0">
              <a:latin typeface="Times New Roman" panose="02020603050405020304" pitchFamily="18" charset="0"/>
              <a:cs typeface="Times New Roman" panose="02020603050405020304" pitchFamily="18" charset="0"/>
            </a:endParaRPr>
          </a:p>
          <a:p>
            <a:pPr marL="12700">
              <a:lnSpc>
                <a:spcPct val="100000"/>
              </a:lnSpc>
              <a:spcBef>
                <a:spcPts val="780"/>
              </a:spcBef>
            </a:pPr>
            <a:r>
              <a:rPr sz="2400" spc="-5" dirty="0">
                <a:solidFill>
                  <a:srgbClr val="3C3C3C"/>
                </a:solidFill>
                <a:latin typeface="Times New Roman" panose="02020603050405020304" pitchFamily="18" charset="0"/>
                <a:cs typeface="Times New Roman" panose="02020603050405020304" pitchFamily="18" charset="0"/>
              </a:rPr>
              <a:t>Lo</a:t>
            </a:r>
            <a:r>
              <a:rPr sz="2400" spc="-10" dirty="0">
                <a:solidFill>
                  <a:srgbClr val="3C3C3C"/>
                </a:solidFill>
                <a:latin typeface="Times New Roman" panose="02020603050405020304" pitchFamily="18" charset="0"/>
                <a:cs typeface="Times New Roman" panose="02020603050405020304" pitchFamily="18" charset="0"/>
              </a:rPr>
              <a:t>r</a:t>
            </a:r>
            <a:r>
              <a:rPr sz="2400" spc="-30" dirty="0">
                <a:solidFill>
                  <a:srgbClr val="3C3C3C"/>
                </a:solidFill>
                <a:latin typeface="Times New Roman" panose="02020603050405020304" pitchFamily="18" charset="0"/>
                <a:cs typeface="Times New Roman" panose="02020603050405020304" pitchFamily="18" charset="0"/>
              </a:rPr>
              <a:t>s</a:t>
            </a:r>
            <a:r>
              <a:rPr sz="2400" spc="-35" dirty="0">
                <a:solidFill>
                  <a:srgbClr val="3C3C3C"/>
                </a:solidFill>
                <a:latin typeface="Times New Roman" panose="02020603050405020304" pitchFamily="18" charset="0"/>
                <a:cs typeface="Times New Roman" panose="02020603050405020304" pitchFamily="18" charset="0"/>
              </a:rPr>
              <a:t> </a:t>
            </a:r>
            <a:r>
              <a:rPr sz="2400" spc="-75" dirty="0">
                <a:solidFill>
                  <a:srgbClr val="3C3C3C"/>
                </a:solidFill>
                <a:latin typeface="Times New Roman" panose="02020603050405020304" pitchFamily="18" charset="0"/>
                <a:cs typeface="Times New Roman" panose="02020603050405020304" pitchFamily="18" charset="0"/>
              </a:rPr>
              <a:t>d</a:t>
            </a:r>
            <a:r>
              <a:rPr sz="2400" spc="-70" dirty="0">
                <a:solidFill>
                  <a:srgbClr val="3C3C3C"/>
                </a:solidFill>
                <a:latin typeface="Times New Roman" panose="02020603050405020304" pitchFamily="18" charset="0"/>
                <a:cs typeface="Times New Roman" panose="02020603050405020304" pitchFamily="18" charset="0"/>
              </a:rPr>
              <a:t>u</a:t>
            </a:r>
            <a:r>
              <a:rPr sz="2400" spc="-40" dirty="0">
                <a:solidFill>
                  <a:srgbClr val="3C3C3C"/>
                </a:solidFill>
                <a:latin typeface="Times New Roman" panose="02020603050405020304" pitchFamily="18" charset="0"/>
                <a:cs typeface="Times New Roman" panose="02020603050405020304" pitchFamily="18" charset="0"/>
              </a:rPr>
              <a:t> </a:t>
            </a:r>
            <a:r>
              <a:rPr sz="2400" spc="-75" dirty="0">
                <a:solidFill>
                  <a:srgbClr val="3C3C3C"/>
                </a:solidFill>
                <a:latin typeface="Times New Roman" panose="02020603050405020304" pitchFamily="18" charset="0"/>
                <a:cs typeface="Times New Roman" panose="02020603050405020304" pitchFamily="18" charset="0"/>
              </a:rPr>
              <a:t>c</a:t>
            </a:r>
            <a:r>
              <a:rPr sz="2400" spc="-80" dirty="0">
                <a:solidFill>
                  <a:srgbClr val="3C3C3C"/>
                </a:solidFill>
                <a:latin typeface="Times New Roman" panose="02020603050405020304" pitchFamily="18" charset="0"/>
                <a:cs typeface="Times New Roman" panose="02020603050405020304" pitchFamily="18" charset="0"/>
              </a:rPr>
              <a:t>h</a:t>
            </a:r>
            <a:r>
              <a:rPr sz="2400" spc="-155" dirty="0">
                <a:solidFill>
                  <a:srgbClr val="3C3C3C"/>
                </a:solidFill>
                <a:latin typeface="Times New Roman" panose="02020603050405020304" pitchFamily="18" charset="0"/>
                <a:cs typeface="Times New Roman" panose="02020603050405020304" pitchFamily="18" charset="0"/>
              </a:rPr>
              <a:t>a</a:t>
            </a:r>
            <a:r>
              <a:rPr sz="2400" dirty="0">
                <a:solidFill>
                  <a:srgbClr val="3C3C3C"/>
                </a:solidFill>
                <a:latin typeface="Times New Roman" panose="02020603050405020304" pitchFamily="18" charset="0"/>
                <a:cs typeface="Times New Roman" panose="02020603050405020304" pitchFamily="18" charset="0"/>
              </a:rPr>
              <a:t>r</a:t>
            </a:r>
            <a:r>
              <a:rPr sz="2400" spc="-120" dirty="0">
                <a:solidFill>
                  <a:srgbClr val="3C3C3C"/>
                </a:solidFill>
                <a:latin typeface="Times New Roman" panose="02020603050405020304" pitchFamily="18" charset="0"/>
                <a:cs typeface="Times New Roman" panose="02020603050405020304" pitchFamily="18" charset="0"/>
              </a:rPr>
              <a:t>g</a:t>
            </a:r>
            <a:r>
              <a:rPr sz="2400" spc="-95" dirty="0">
                <a:solidFill>
                  <a:srgbClr val="3C3C3C"/>
                </a:solidFill>
                <a:latin typeface="Times New Roman" panose="02020603050405020304" pitchFamily="18" charset="0"/>
                <a:cs typeface="Times New Roman" panose="02020603050405020304" pitchFamily="18" charset="0"/>
              </a:rPr>
              <a:t>ement</a:t>
            </a:r>
            <a:r>
              <a:rPr sz="2400" spc="-40" dirty="0">
                <a:solidFill>
                  <a:srgbClr val="3C3C3C"/>
                </a:solidFill>
                <a:latin typeface="Times New Roman" panose="02020603050405020304" pitchFamily="18" charset="0"/>
                <a:cs typeface="Times New Roman" panose="02020603050405020304" pitchFamily="18" charset="0"/>
              </a:rPr>
              <a:t> </a:t>
            </a:r>
            <a:r>
              <a:rPr sz="2400" spc="-125" dirty="0">
                <a:solidFill>
                  <a:srgbClr val="3C3C3C"/>
                </a:solidFill>
                <a:latin typeface="Times New Roman" panose="02020603050405020304" pitchFamily="18" charset="0"/>
                <a:cs typeface="Times New Roman" panose="02020603050405020304" pitchFamily="18" charset="0"/>
              </a:rPr>
              <a:t>d’u</a:t>
            </a:r>
            <a:r>
              <a:rPr sz="2400" spc="-70" dirty="0">
                <a:solidFill>
                  <a:srgbClr val="3C3C3C"/>
                </a:solidFill>
                <a:latin typeface="Times New Roman" panose="02020603050405020304" pitchFamily="18" charset="0"/>
                <a:cs typeface="Times New Roman" panose="02020603050405020304" pitchFamily="18" charset="0"/>
              </a:rPr>
              <a:t>n</a:t>
            </a:r>
            <a:r>
              <a:rPr sz="2400" spc="-100" dirty="0">
                <a:solidFill>
                  <a:srgbClr val="3C3C3C"/>
                </a:solidFill>
                <a:latin typeface="Times New Roman" panose="02020603050405020304" pitchFamily="18" charset="0"/>
                <a:cs typeface="Times New Roman" panose="02020603050405020304" pitchFamily="18" charset="0"/>
              </a:rPr>
              <a:t>e</a:t>
            </a:r>
            <a:r>
              <a:rPr sz="2400" spc="-60" dirty="0">
                <a:solidFill>
                  <a:srgbClr val="3C3C3C"/>
                </a:solidFill>
                <a:latin typeface="Times New Roman" panose="02020603050405020304" pitchFamily="18" charset="0"/>
                <a:cs typeface="Times New Roman" panose="02020603050405020304" pitchFamily="18" charset="0"/>
              </a:rPr>
              <a:t> </a:t>
            </a:r>
            <a:r>
              <a:rPr sz="2400" spc="-125" dirty="0">
                <a:solidFill>
                  <a:srgbClr val="3C3C3C"/>
                </a:solidFill>
                <a:latin typeface="Times New Roman" panose="02020603050405020304" pitchFamily="18" charset="0"/>
                <a:cs typeface="Times New Roman" panose="02020603050405020304" pitchFamily="18" charset="0"/>
              </a:rPr>
              <a:t>j</a:t>
            </a:r>
            <a:r>
              <a:rPr sz="2400" spc="-145" dirty="0">
                <a:solidFill>
                  <a:srgbClr val="3C3C3C"/>
                </a:solidFill>
                <a:latin typeface="Times New Roman" panose="02020603050405020304" pitchFamily="18" charset="0"/>
                <a:cs typeface="Times New Roman" panose="02020603050405020304" pitchFamily="18" charset="0"/>
              </a:rPr>
              <a:t>s</a:t>
            </a:r>
            <a:r>
              <a:rPr sz="2400" spc="-135" dirty="0">
                <a:solidFill>
                  <a:srgbClr val="3C3C3C"/>
                </a:solidFill>
                <a:latin typeface="Times New Roman" panose="02020603050405020304" pitchFamily="18" charset="0"/>
                <a:cs typeface="Times New Roman" panose="02020603050405020304" pitchFamily="18" charset="0"/>
              </a:rPr>
              <a:t>p</a:t>
            </a:r>
            <a:r>
              <a:rPr sz="2400" spc="-225" dirty="0">
                <a:solidFill>
                  <a:srgbClr val="3C3C3C"/>
                </a:solidFill>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318770" indent="-306705">
              <a:lnSpc>
                <a:spcPct val="100000"/>
              </a:lnSpc>
              <a:spcBef>
                <a:spcPts val="780"/>
              </a:spcBef>
              <a:buClr>
                <a:srgbClr val="4590B8"/>
              </a:buClr>
              <a:buSzPct val="90000"/>
              <a:buFont typeface="Cambria"/>
              <a:buChar char="◾"/>
              <a:tabLst>
                <a:tab pos="318770" algn="l"/>
                <a:tab pos="319405" algn="l"/>
              </a:tabLst>
            </a:pPr>
            <a:r>
              <a:rPr sz="2400" spc="-60" dirty="0">
                <a:solidFill>
                  <a:srgbClr val="3C3C3C"/>
                </a:solidFill>
                <a:latin typeface="Times New Roman" panose="02020603050405020304" pitchFamily="18" charset="0"/>
                <a:cs typeface="Times New Roman" panose="02020603050405020304" pitchFamily="18" charset="0"/>
              </a:rPr>
              <a:t>Génération</a:t>
            </a:r>
            <a:r>
              <a:rPr sz="2400" spc="-70" dirty="0">
                <a:solidFill>
                  <a:srgbClr val="3C3C3C"/>
                </a:solidFill>
                <a:latin typeface="Times New Roman" panose="02020603050405020304" pitchFamily="18" charset="0"/>
                <a:cs typeface="Times New Roman" panose="02020603050405020304" pitchFamily="18" charset="0"/>
              </a:rPr>
              <a:t> </a:t>
            </a:r>
            <a:r>
              <a:rPr sz="2400" spc="-110" dirty="0">
                <a:solidFill>
                  <a:srgbClr val="3C3C3C"/>
                </a:solidFill>
                <a:latin typeface="Times New Roman" panose="02020603050405020304" pitchFamily="18" charset="0"/>
                <a:cs typeface="Times New Roman" panose="02020603050405020304" pitchFamily="18" charset="0"/>
              </a:rPr>
              <a:t>d’une</a:t>
            </a:r>
            <a:r>
              <a:rPr sz="2400" spc="-50" dirty="0">
                <a:solidFill>
                  <a:srgbClr val="3C3C3C"/>
                </a:solidFill>
                <a:latin typeface="Times New Roman" panose="02020603050405020304" pitchFamily="18" charset="0"/>
                <a:cs typeface="Times New Roman" panose="02020603050405020304" pitchFamily="18" charset="0"/>
              </a:rPr>
              <a:t> </a:t>
            </a:r>
            <a:r>
              <a:rPr sz="2400" b="1" spc="-10" dirty="0">
                <a:solidFill>
                  <a:srgbClr val="3C3C3C"/>
                </a:solidFill>
                <a:latin typeface="Times New Roman" panose="02020603050405020304" pitchFamily="18" charset="0"/>
                <a:cs typeface="Times New Roman" panose="02020603050405020304" pitchFamily="18" charset="0"/>
              </a:rPr>
              <a:t>servlet</a:t>
            </a:r>
            <a:r>
              <a:rPr sz="2400" b="1" spc="-35" dirty="0">
                <a:solidFill>
                  <a:srgbClr val="3C3C3C"/>
                </a:solidFill>
                <a:latin typeface="Times New Roman" panose="02020603050405020304" pitchFamily="18" charset="0"/>
                <a:cs typeface="Times New Roman" panose="02020603050405020304" pitchFamily="18" charset="0"/>
              </a:rPr>
              <a:t> </a:t>
            </a:r>
            <a:r>
              <a:rPr sz="2400" spc="-150" dirty="0">
                <a:solidFill>
                  <a:srgbClr val="3C3C3C"/>
                </a:solidFill>
                <a:latin typeface="Times New Roman" panose="02020603050405020304" pitchFamily="18" charset="0"/>
                <a:cs typeface="Times New Roman" panose="02020603050405020304" pitchFamily="18" charset="0"/>
              </a:rPr>
              <a:t>à</a:t>
            </a:r>
            <a:r>
              <a:rPr sz="2400" spc="-50" dirty="0">
                <a:solidFill>
                  <a:srgbClr val="3C3C3C"/>
                </a:solidFill>
                <a:latin typeface="Times New Roman" panose="02020603050405020304" pitchFamily="18" charset="0"/>
                <a:cs typeface="Times New Roman" panose="02020603050405020304" pitchFamily="18" charset="0"/>
              </a:rPr>
              <a:t> </a:t>
            </a:r>
            <a:r>
              <a:rPr sz="2400" spc="-70" dirty="0">
                <a:solidFill>
                  <a:srgbClr val="3C3C3C"/>
                </a:solidFill>
                <a:latin typeface="Times New Roman" panose="02020603050405020304" pitchFamily="18" charset="0"/>
                <a:cs typeface="Times New Roman" panose="02020603050405020304" pitchFamily="18" charset="0"/>
              </a:rPr>
              <a:t>partir</a:t>
            </a:r>
            <a:r>
              <a:rPr sz="2400" spc="-20" dirty="0">
                <a:solidFill>
                  <a:srgbClr val="3C3C3C"/>
                </a:solidFill>
                <a:latin typeface="Times New Roman" panose="02020603050405020304" pitchFamily="18" charset="0"/>
                <a:cs typeface="Times New Roman" panose="02020603050405020304" pitchFamily="18" charset="0"/>
              </a:rPr>
              <a:t> </a:t>
            </a:r>
            <a:r>
              <a:rPr sz="2400" spc="-85" dirty="0">
                <a:solidFill>
                  <a:srgbClr val="3C3C3C"/>
                </a:solidFill>
                <a:latin typeface="Times New Roman" panose="02020603050405020304" pitchFamily="18" charset="0"/>
                <a:cs typeface="Times New Roman" panose="02020603050405020304" pitchFamily="18" charset="0"/>
              </a:rPr>
              <a:t>de</a:t>
            </a:r>
            <a:r>
              <a:rPr sz="2400" spc="-50" dirty="0">
                <a:solidFill>
                  <a:srgbClr val="3C3C3C"/>
                </a:solidFill>
                <a:latin typeface="Times New Roman" panose="02020603050405020304" pitchFamily="18" charset="0"/>
                <a:cs typeface="Times New Roman" panose="02020603050405020304" pitchFamily="18" charset="0"/>
              </a:rPr>
              <a:t> </a:t>
            </a:r>
            <a:r>
              <a:rPr sz="2400" spc="-135" dirty="0">
                <a:solidFill>
                  <a:srgbClr val="3C3C3C"/>
                </a:solidFill>
                <a:latin typeface="Times New Roman" panose="02020603050405020304" pitchFamily="18" charset="0"/>
                <a:cs typeface="Times New Roman" panose="02020603050405020304" pitchFamily="18" charset="0"/>
              </a:rPr>
              <a:t>la</a:t>
            </a:r>
            <a:r>
              <a:rPr sz="2400" spc="-50" dirty="0">
                <a:solidFill>
                  <a:srgbClr val="3C3C3C"/>
                </a:solidFill>
                <a:latin typeface="Times New Roman" panose="02020603050405020304" pitchFamily="18" charset="0"/>
                <a:cs typeface="Times New Roman" panose="02020603050405020304" pitchFamily="18" charset="0"/>
              </a:rPr>
              <a:t> </a:t>
            </a:r>
            <a:r>
              <a:rPr sz="2400" spc="-114" dirty="0">
                <a:solidFill>
                  <a:srgbClr val="3C3C3C"/>
                </a:solidFill>
                <a:latin typeface="Times New Roman" panose="02020603050405020304" pitchFamily="18" charset="0"/>
                <a:cs typeface="Times New Roman" panose="02020603050405020304" pitchFamily="18" charset="0"/>
              </a:rPr>
              <a:t>jsp</a:t>
            </a:r>
            <a:endParaRPr sz="2400" dirty="0">
              <a:latin typeface="Times New Roman" panose="02020603050405020304" pitchFamily="18" charset="0"/>
              <a:cs typeface="Times New Roman" panose="02020603050405020304" pitchFamily="18" charset="0"/>
            </a:endParaRPr>
          </a:p>
          <a:p>
            <a:pPr marL="318770" indent="-306705">
              <a:lnSpc>
                <a:spcPct val="100000"/>
              </a:lnSpc>
              <a:spcBef>
                <a:spcPts val="780"/>
              </a:spcBef>
              <a:buClr>
                <a:srgbClr val="4590B8"/>
              </a:buClr>
              <a:buSzPct val="90000"/>
              <a:buFont typeface="Cambria"/>
              <a:buChar char="◾"/>
              <a:tabLst>
                <a:tab pos="318770" algn="l"/>
                <a:tab pos="319405" algn="l"/>
              </a:tabLst>
            </a:pPr>
            <a:r>
              <a:rPr sz="2400" spc="160" dirty="0">
                <a:solidFill>
                  <a:srgbClr val="3C3C3C"/>
                </a:solidFill>
                <a:latin typeface="Times New Roman" panose="02020603050405020304" pitchFamily="18" charset="0"/>
                <a:cs typeface="Times New Roman" panose="02020603050405020304" pitchFamily="18" charset="0"/>
              </a:rPr>
              <a:t>C</a:t>
            </a:r>
            <a:r>
              <a:rPr sz="2400" spc="-30" dirty="0">
                <a:solidFill>
                  <a:srgbClr val="3C3C3C"/>
                </a:solidFill>
                <a:latin typeface="Times New Roman" panose="02020603050405020304" pitchFamily="18" charset="0"/>
                <a:cs typeface="Times New Roman" panose="02020603050405020304" pitchFamily="18" charset="0"/>
              </a:rPr>
              <a:t>o</a:t>
            </a:r>
            <a:r>
              <a:rPr sz="2400" spc="-45" dirty="0">
                <a:solidFill>
                  <a:srgbClr val="3C3C3C"/>
                </a:solidFill>
                <a:latin typeface="Times New Roman" panose="02020603050405020304" pitchFamily="18" charset="0"/>
                <a:cs typeface="Times New Roman" panose="02020603050405020304" pitchFamily="18" charset="0"/>
              </a:rPr>
              <a:t>m</a:t>
            </a:r>
            <a:r>
              <a:rPr sz="2400" spc="-90" dirty="0">
                <a:solidFill>
                  <a:srgbClr val="3C3C3C"/>
                </a:solidFill>
                <a:latin typeface="Times New Roman" panose="02020603050405020304" pitchFamily="18" charset="0"/>
                <a:cs typeface="Times New Roman" panose="02020603050405020304" pitchFamily="18" charset="0"/>
              </a:rPr>
              <a:t>p</a:t>
            </a:r>
            <a:r>
              <a:rPr sz="2400" spc="-110" dirty="0">
                <a:solidFill>
                  <a:srgbClr val="3C3C3C"/>
                </a:solidFill>
                <a:latin typeface="Times New Roman" panose="02020603050405020304" pitchFamily="18" charset="0"/>
                <a:cs typeface="Times New Roman" panose="02020603050405020304" pitchFamily="18" charset="0"/>
              </a:rPr>
              <a:t>i</a:t>
            </a:r>
            <a:r>
              <a:rPr sz="2400" spc="-120" dirty="0">
                <a:solidFill>
                  <a:srgbClr val="3C3C3C"/>
                </a:solidFill>
                <a:latin typeface="Times New Roman" panose="02020603050405020304" pitchFamily="18" charset="0"/>
                <a:cs typeface="Times New Roman" panose="02020603050405020304" pitchFamily="18" charset="0"/>
              </a:rPr>
              <a:t>l</a:t>
            </a:r>
            <a:r>
              <a:rPr sz="2400" spc="-155" dirty="0">
                <a:solidFill>
                  <a:srgbClr val="3C3C3C"/>
                </a:solidFill>
                <a:latin typeface="Times New Roman" panose="02020603050405020304" pitchFamily="18" charset="0"/>
                <a:cs typeface="Times New Roman" panose="02020603050405020304" pitchFamily="18" charset="0"/>
              </a:rPr>
              <a:t>a</a:t>
            </a:r>
            <a:r>
              <a:rPr sz="2400" spc="-65" dirty="0">
                <a:solidFill>
                  <a:srgbClr val="3C3C3C"/>
                </a:solidFill>
                <a:latin typeface="Times New Roman" panose="02020603050405020304" pitchFamily="18" charset="0"/>
                <a:cs typeface="Times New Roman" panose="02020603050405020304" pitchFamily="18" charset="0"/>
              </a:rPr>
              <a:t>tion</a:t>
            </a:r>
            <a:r>
              <a:rPr sz="2400" spc="-55" dirty="0">
                <a:solidFill>
                  <a:srgbClr val="3C3C3C"/>
                </a:solidFill>
                <a:latin typeface="Times New Roman" panose="02020603050405020304" pitchFamily="18" charset="0"/>
                <a:cs typeface="Times New Roman" panose="02020603050405020304" pitchFamily="18" charset="0"/>
              </a:rPr>
              <a:t> </a:t>
            </a:r>
            <a:r>
              <a:rPr sz="2400" spc="-90" dirty="0">
                <a:solidFill>
                  <a:srgbClr val="3C3C3C"/>
                </a:solidFill>
                <a:latin typeface="Times New Roman" panose="02020603050405020304" pitchFamily="18" charset="0"/>
                <a:cs typeface="Times New Roman" panose="02020603050405020304" pitchFamily="18" charset="0"/>
              </a:rPr>
              <a:t>de</a:t>
            </a:r>
            <a:r>
              <a:rPr sz="2400" spc="-45" dirty="0">
                <a:solidFill>
                  <a:srgbClr val="3C3C3C"/>
                </a:solidFill>
                <a:latin typeface="Times New Roman" panose="02020603050405020304" pitchFamily="18" charset="0"/>
                <a:cs typeface="Times New Roman" panose="02020603050405020304" pitchFamily="18" charset="0"/>
              </a:rPr>
              <a:t> </a:t>
            </a:r>
            <a:r>
              <a:rPr sz="2400" spc="-100" dirty="0">
                <a:solidFill>
                  <a:srgbClr val="3C3C3C"/>
                </a:solidFill>
                <a:latin typeface="Times New Roman" panose="02020603050405020304" pitchFamily="18" charset="0"/>
                <a:cs typeface="Times New Roman" panose="02020603050405020304" pitchFamily="18" charset="0"/>
              </a:rPr>
              <a:t>l</a:t>
            </a:r>
            <a:r>
              <a:rPr sz="2400" spc="-170" dirty="0">
                <a:solidFill>
                  <a:srgbClr val="3C3C3C"/>
                </a:solidFill>
                <a:latin typeface="Times New Roman" panose="02020603050405020304" pitchFamily="18" charset="0"/>
                <a:cs typeface="Times New Roman" panose="02020603050405020304" pitchFamily="18" charset="0"/>
              </a:rPr>
              <a:t>a</a:t>
            </a:r>
            <a:r>
              <a:rPr sz="2400" spc="-55" dirty="0">
                <a:solidFill>
                  <a:srgbClr val="3C3C3C"/>
                </a:solidFill>
                <a:latin typeface="Times New Roman" panose="02020603050405020304" pitchFamily="18" charset="0"/>
                <a:cs typeface="Times New Roman" panose="02020603050405020304" pitchFamily="18" charset="0"/>
              </a:rPr>
              <a:t> </a:t>
            </a:r>
            <a:r>
              <a:rPr sz="2400" spc="-45" dirty="0">
                <a:solidFill>
                  <a:srgbClr val="3C3C3C"/>
                </a:solidFill>
                <a:latin typeface="Times New Roman" panose="02020603050405020304" pitchFamily="18" charset="0"/>
                <a:cs typeface="Times New Roman" panose="02020603050405020304" pitchFamily="18" charset="0"/>
              </a:rPr>
              <a:t>se</a:t>
            </a:r>
            <a:r>
              <a:rPr sz="2400" spc="5" dirty="0">
                <a:solidFill>
                  <a:srgbClr val="3C3C3C"/>
                </a:solidFill>
                <a:latin typeface="Times New Roman" panose="02020603050405020304" pitchFamily="18" charset="0"/>
                <a:cs typeface="Times New Roman" panose="02020603050405020304" pitchFamily="18" charset="0"/>
              </a:rPr>
              <a:t>r</a:t>
            </a:r>
            <a:r>
              <a:rPr sz="2400" spc="-100" dirty="0">
                <a:solidFill>
                  <a:srgbClr val="3C3C3C"/>
                </a:solidFill>
                <a:latin typeface="Times New Roman" panose="02020603050405020304" pitchFamily="18" charset="0"/>
                <a:cs typeface="Times New Roman" panose="02020603050405020304" pitchFamily="18" charset="0"/>
              </a:rPr>
              <a:t>vlet</a:t>
            </a:r>
            <a:endParaRPr sz="2400" dirty="0">
              <a:latin typeface="Times New Roman" panose="02020603050405020304" pitchFamily="18" charset="0"/>
              <a:cs typeface="Times New Roman" panose="02020603050405020304" pitchFamily="18" charset="0"/>
            </a:endParaRPr>
          </a:p>
          <a:p>
            <a:pPr marL="318770" indent="-306705">
              <a:spcBef>
                <a:spcPts val="780"/>
              </a:spcBef>
              <a:buClr>
                <a:srgbClr val="4590B8"/>
              </a:buClr>
              <a:buSzPct val="90000"/>
              <a:buFont typeface="Cambria"/>
              <a:buChar char="◾"/>
              <a:tabLst>
                <a:tab pos="318770" algn="l"/>
                <a:tab pos="319405" algn="l"/>
              </a:tabLst>
            </a:pPr>
            <a:r>
              <a:rPr sz="2400" spc="-60" dirty="0">
                <a:solidFill>
                  <a:srgbClr val="3C3C3C"/>
                </a:solidFill>
                <a:latin typeface="Times New Roman" panose="02020603050405020304" pitchFamily="18" charset="0"/>
                <a:cs typeface="Times New Roman" panose="02020603050405020304" pitchFamily="18" charset="0"/>
              </a:rPr>
              <a:t>Inst</a:t>
            </a:r>
            <a:r>
              <a:rPr sz="2400" spc="-155" dirty="0">
                <a:solidFill>
                  <a:srgbClr val="3C3C3C"/>
                </a:solidFill>
                <a:latin typeface="Times New Roman" panose="02020603050405020304" pitchFamily="18" charset="0"/>
                <a:cs typeface="Times New Roman" panose="02020603050405020304" pitchFamily="18" charset="0"/>
              </a:rPr>
              <a:t>a</a:t>
            </a:r>
            <a:r>
              <a:rPr sz="2400" spc="-70" dirty="0">
                <a:solidFill>
                  <a:srgbClr val="3C3C3C"/>
                </a:solidFill>
                <a:latin typeface="Times New Roman" panose="02020603050405020304" pitchFamily="18" charset="0"/>
                <a:cs typeface="Times New Roman" panose="02020603050405020304" pitchFamily="18" charset="0"/>
              </a:rPr>
              <a:t>n</a:t>
            </a:r>
            <a:r>
              <a:rPr sz="2400" spc="-100" dirty="0">
                <a:solidFill>
                  <a:srgbClr val="3C3C3C"/>
                </a:solidFill>
                <a:latin typeface="Times New Roman" panose="02020603050405020304" pitchFamily="18" charset="0"/>
                <a:cs typeface="Times New Roman" panose="02020603050405020304" pitchFamily="18" charset="0"/>
              </a:rPr>
              <a:t>ci</a:t>
            </a:r>
            <a:r>
              <a:rPr sz="2400" spc="-145" dirty="0">
                <a:solidFill>
                  <a:srgbClr val="3C3C3C"/>
                </a:solidFill>
                <a:latin typeface="Times New Roman" panose="02020603050405020304" pitchFamily="18" charset="0"/>
                <a:cs typeface="Times New Roman" panose="02020603050405020304" pitchFamily="18" charset="0"/>
              </a:rPr>
              <a:t>a</a:t>
            </a:r>
            <a:r>
              <a:rPr sz="2400" spc="-65" dirty="0">
                <a:solidFill>
                  <a:srgbClr val="3C3C3C"/>
                </a:solidFill>
                <a:latin typeface="Times New Roman" panose="02020603050405020304" pitchFamily="18" charset="0"/>
                <a:cs typeface="Times New Roman" panose="02020603050405020304" pitchFamily="18" charset="0"/>
              </a:rPr>
              <a:t>tion</a:t>
            </a:r>
            <a:r>
              <a:rPr sz="2400" spc="-55" dirty="0">
                <a:solidFill>
                  <a:srgbClr val="3C3C3C"/>
                </a:solidFill>
                <a:latin typeface="Times New Roman" panose="02020603050405020304" pitchFamily="18" charset="0"/>
                <a:cs typeface="Times New Roman" panose="02020603050405020304" pitchFamily="18" charset="0"/>
              </a:rPr>
              <a:t> </a:t>
            </a:r>
            <a:r>
              <a:rPr sz="2400" spc="-90" dirty="0">
                <a:solidFill>
                  <a:srgbClr val="3C3C3C"/>
                </a:solidFill>
                <a:latin typeface="Times New Roman" panose="02020603050405020304" pitchFamily="18" charset="0"/>
                <a:cs typeface="Times New Roman" panose="02020603050405020304" pitchFamily="18" charset="0"/>
              </a:rPr>
              <a:t>de</a:t>
            </a:r>
            <a:r>
              <a:rPr sz="2400" spc="-55" dirty="0">
                <a:solidFill>
                  <a:srgbClr val="3C3C3C"/>
                </a:solidFill>
                <a:latin typeface="Times New Roman" panose="02020603050405020304" pitchFamily="18" charset="0"/>
                <a:cs typeface="Times New Roman" panose="02020603050405020304" pitchFamily="18" charset="0"/>
              </a:rPr>
              <a:t> </a:t>
            </a:r>
            <a:r>
              <a:rPr sz="2400" spc="-60" dirty="0">
                <a:solidFill>
                  <a:srgbClr val="3C3C3C"/>
                </a:solidFill>
                <a:latin typeface="Times New Roman" panose="02020603050405020304" pitchFamily="18" charset="0"/>
                <a:cs typeface="Times New Roman" panose="02020603050405020304" pitchFamily="18" charset="0"/>
              </a:rPr>
              <a:t>la servlet</a:t>
            </a:r>
          </a:p>
          <a:p>
            <a:pPr marL="318770" indent="-306705">
              <a:spcBef>
                <a:spcPts val="780"/>
              </a:spcBef>
              <a:buClr>
                <a:srgbClr val="4590B8"/>
              </a:buClr>
              <a:buSzPct val="90000"/>
              <a:buFont typeface="Cambria"/>
              <a:buChar char="◾"/>
              <a:tabLst>
                <a:tab pos="318770" algn="l"/>
                <a:tab pos="319405" algn="l"/>
              </a:tabLst>
            </a:pPr>
            <a:r>
              <a:rPr sz="2400" spc="-60" dirty="0">
                <a:solidFill>
                  <a:srgbClr val="3C3C3C"/>
                </a:solidFill>
                <a:latin typeface="Times New Roman" panose="02020603050405020304" pitchFamily="18" charset="0"/>
                <a:cs typeface="Times New Roman" panose="02020603050405020304" pitchFamily="18" charset="0"/>
              </a:rPr>
              <a:t>Délai d’attente lors de la première consultation</a:t>
            </a:r>
          </a:p>
          <a:p>
            <a:pPr marL="318770" indent="-306705">
              <a:spcBef>
                <a:spcPts val="780"/>
              </a:spcBef>
              <a:buClr>
                <a:srgbClr val="4590B8"/>
              </a:buClr>
              <a:buSzPct val="90000"/>
              <a:buFont typeface="Cambria"/>
              <a:buChar char="◾"/>
              <a:tabLst>
                <a:tab pos="318770" algn="l"/>
                <a:tab pos="319405" algn="l"/>
              </a:tabLst>
            </a:pPr>
            <a:r>
              <a:rPr sz="2400" spc="-60" dirty="0">
                <a:solidFill>
                  <a:srgbClr val="3C3C3C"/>
                </a:solidFill>
                <a:latin typeface="Times New Roman" panose="02020603050405020304" pitchFamily="18" charset="0"/>
                <a:cs typeface="Times New Roman" panose="02020603050405020304" pitchFamily="18" charset="0"/>
              </a:rPr>
              <a:t>En cas d’erreur de syntaxe, message envoyé au navigateur (erreurs </a:t>
            </a:r>
            <a:r>
              <a:rPr sz="2400" spc="-60" dirty="0" err="1">
                <a:solidFill>
                  <a:srgbClr val="3C3C3C"/>
                </a:solidFill>
                <a:latin typeface="Times New Roman" panose="02020603050405020304" pitchFamily="18" charset="0"/>
                <a:cs typeface="Times New Roman" panose="02020603050405020304" pitchFamily="18" charset="0"/>
              </a:rPr>
              <a:t>détectées</a:t>
            </a:r>
            <a:r>
              <a:rPr sz="2400" spc="-60" dirty="0">
                <a:solidFill>
                  <a:srgbClr val="3C3C3C"/>
                </a:solidFill>
                <a:latin typeface="Times New Roman" panose="02020603050405020304" pitchFamily="18" charset="0"/>
                <a:cs typeface="Times New Roman" panose="02020603050405020304" pitchFamily="18" charset="0"/>
              </a:rPr>
              <a:t> à</a:t>
            </a:r>
            <a:r>
              <a:rPr lang="fr-FR" sz="2400" spc="-60" dirty="0">
                <a:solidFill>
                  <a:srgbClr val="3C3C3C"/>
                </a:solidFill>
                <a:latin typeface="Times New Roman" panose="02020603050405020304" pitchFamily="18" charset="0"/>
                <a:cs typeface="Times New Roman" panose="02020603050405020304" pitchFamily="18" charset="0"/>
              </a:rPr>
              <a:t> </a:t>
            </a:r>
            <a:r>
              <a:rPr sz="2400" spc="-60" dirty="0" err="1">
                <a:solidFill>
                  <a:srgbClr val="3C3C3C"/>
                </a:solidFill>
                <a:latin typeface="Times New Roman" panose="02020603050405020304" pitchFamily="18" charset="0"/>
                <a:cs typeface="Times New Roman" panose="02020603050405020304" pitchFamily="18" charset="0"/>
              </a:rPr>
              <a:t>l’exécution</a:t>
            </a:r>
            <a:r>
              <a:rPr sz="2400" spc="-60" dirty="0">
                <a:solidFill>
                  <a:srgbClr val="3C3C3C"/>
                </a:solidFill>
                <a:latin typeface="Times New Roman" panose="02020603050405020304" pitchFamily="18" charset="0"/>
                <a:cs typeface="Times New Roman" panose="02020603050405020304" pitchFamily="18" charset="0"/>
              </a:rPr>
              <a:t>)</a:t>
            </a:r>
          </a:p>
        </p:txBody>
      </p:sp>
      <p:sp>
        <p:nvSpPr>
          <p:cNvPr id="6" name="Espace réservé du numéro de diapositive 5">
            <a:extLst>
              <a:ext uri="{FF2B5EF4-FFF2-40B4-BE49-F238E27FC236}">
                <a16:creationId xmlns:a16="http://schemas.microsoft.com/office/drawing/2014/main" id="{BC4E897A-AEB3-4053-96ED-9F5969D64178}"/>
              </a:ext>
            </a:extLst>
          </p:cNvPr>
          <p:cNvSpPr>
            <a:spLocks noGrp="1"/>
          </p:cNvSpPr>
          <p:nvPr>
            <p:ph type="sldNum" sz="quarter" idx="7"/>
          </p:nvPr>
        </p:nvSpPr>
        <p:spPr/>
        <p:txBody>
          <a:bodyPr/>
          <a:lstStyle/>
          <a:p>
            <a:fld id="{B6F15528-21DE-4FAA-801E-634DDDAF4B2B}" type="slidenum">
              <a:rPr lang="fr-FR" smtClean="0"/>
              <a:t>6</a:t>
            </a:fld>
            <a:endParaRPr lang="fr-F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AF2B4E2C-127A-4599-AC5A-FFFDBCCCED9C}"/>
              </a:ext>
            </a:extLst>
          </p:cNvPr>
          <p:cNvSpPr/>
          <p:nvPr/>
        </p:nvSpPr>
        <p:spPr>
          <a:xfrm>
            <a:off x="440435" y="2133600"/>
            <a:ext cx="11309985" cy="2308324"/>
          </a:xfrm>
          <a:prstGeom prst="rect">
            <a:avLst/>
          </a:prstGeom>
        </p:spPr>
        <p:txBody>
          <a:bodyPr wrap="square">
            <a:spAutoFit/>
          </a:bodyPr>
          <a:lstStyle/>
          <a:p>
            <a:r>
              <a:rPr lang="fr-FR" sz="2400" b="1" dirty="0"/>
              <a:t>Quel objet implicite JSP est utilisé pour gérer la session de l'utilisateur ?</a:t>
            </a:r>
          </a:p>
          <a:p>
            <a:endParaRPr lang="fr-FR" sz="2400" b="1" dirty="0"/>
          </a:p>
          <a:p>
            <a:pPr lvl="1"/>
            <a:r>
              <a:rPr lang="fr-FR" sz="2400" dirty="0"/>
              <a:t>A) </a:t>
            </a:r>
            <a:r>
              <a:rPr lang="fr-FR" sz="2400" dirty="0" err="1"/>
              <a:t>request</a:t>
            </a:r>
            <a:endParaRPr lang="fr-FR" sz="2400" dirty="0"/>
          </a:p>
          <a:p>
            <a:pPr lvl="1"/>
            <a:r>
              <a:rPr lang="fr-FR" sz="2400" dirty="0"/>
              <a:t>B) </a:t>
            </a:r>
            <a:r>
              <a:rPr lang="fr-FR" sz="2400" dirty="0" err="1"/>
              <a:t>response</a:t>
            </a:r>
            <a:endParaRPr lang="fr-FR" sz="2400" dirty="0"/>
          </a:p>
          <a:p>
            <a:pPr lvl="1"/>
            <a:r>
              <a:rPr lang="fr-FR" sz="2400" dirty="0"/>
              <a:t>C) session</a:t>
            </a:r>
          </a:p>
          <a:p>
            <a:pPr lvl="1"/>
            <a:r>
              <a:rPr lang="fr-FR" sz="2400" dirty="0"/>
              <a:t>D) application</a:t>
            </a:r>
          </a:p>
        </p:txBody>
      </p:sp>
      <p:sp>
        <p:nvSpPr>
          <p:cNvPr id="7" name="Espace réservé du numéro de diapositive 6">
            <a:extLst>
              <a:ext uri="{FF2B5EF4-FFF2-40B4-BE49-F238E27FC236}">
                <a16:creationId xmlns:a16="http://schemas.microsoft.com/office/drawing/2014/main" id="{CE5B5B72-41C6-4FF2-A6AB-D1AD0B67BA33}"/>
              </a:ext>
            </a:extLst>
          </p:cNvPr>
          <p:cNvSpPr>
            <a:spLocks noGrp="1"/>
          </p:cNvSpPr>
          <p:nvPr>
            <p:ph type="sldNum" sz="quarter" idx="7"/>
          </p:nvPr>
        </p:nvSpPr>
        <p:spPr/>
        <p:txBody>
          <a:bodyPr/>
          <a:lstStyle/>
          <a:p>
            <a:fld id="{B6F15528-21DE-4FAA-801E-634DDDAF4B2B}" type="slidenum">
              <a:rPr lang="fr-FR" smtClean="0"/>
              <a:t>60</a:t>
            </a:fld>
            <a:endParaRPr lang="fr-FR"/>
          </a:p>
        </p:txBody>
      </p:sp>
    </p:spTree>
    <p:extLst>
      <p:ext uri="{BB962C8B-B14F-4D97-AF65-F5344CB8AC3E}">
        <p14:creationId xmlns:p14="http://schemas.microsoft.com/office/powerpoint/2010/main" val="3640723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98A97EC8-17A9-41A6-8837-2992E7283018}"/>
              </a:ext>
            </a:extLst>
          </p:cNvPr>
          <p:cNvSpPr/>
          <p:nvPr/>
        </p:nvSpPr>
        <p:spPr>
          <a:xfrm>
            <a:off x="533400" y="1905000"/>
            <a:ext cx="11125200" cy="2677656"/>
          </a:xfrm>
          <a:prstGeom prst="rect">
            <a:avLst/>
          </a:prstGeom>
        </p:spPr>
        <p:txBody>
          <a:bodyPr wrap="square">
            <a:spAutoFit/>
          </a:bodyPr>
          <a:lstStyle/>
          <a:p>
            <a:r>
              <a:rPr lang="fr-FR" sz="2400" b="1" dirty="0"/>
              <a:t>Quelle est la bonne syntaxe pour afficher une variable </a:t>
            </a:r>
            <a:r>
              <a:rPr lang="fr-FR" sz="2400" b="1" dirty="0" err="1"/>
              <a:t>name</a:t>
            </a:r>
            <a:r>
              <a:rPr lang="fr-FR" sz="2400" b="1" dirty="0"/>
              <a:t> en utilisant EL (Expression </a:t>
            </a:r>
            <a:r>
              <a:rPr lang="fr-FR" sz="2400" b="1" dirty="0" err="1"/>
              <a:t>Language</a:t>
            </a:r>
            <a:r>
              <a:rPr lang="fr-FR" sz="2400" b="1" dirty="0"/>
              <a:t>) dans JSP ?</a:t>
            </a:r>
          </a:p>
          <a:p>
            <a:endParaRPr lang="fr-FR" sz="2400" b="1" dirty="0"/>
          </a:p>
          <a:p>
            <a:pPr lvl="1"/>
            <a:r>
              <a:rPr lang="fr-FR" sz="2400" dirty="0"/>
              <a:t>A) {{</a:t>
            </a:r>
            <a:r>
              <a:rPr lang="fr-FR" sz="2400" dirty="0" err="1"/>
              <a:t>name</a:t>
            </a:r>
            <a:r>
              <a:rPr lang="fr-FR" sz="2400" dirty="0"/>
              <a:t>}}</a:t>
            </a:r>
          </a:p>
          <a:p>
            <a:pPr lvl="1"/>
            <a:r>
              <a:rPr lang="fr-FR" sz="2400" dirty="0"/>
              <a:t>B) ${</a:t>
            </a:r>
            <a:r>
              <a:rPr lang="fr-FR" sz="2400" dirty="0" err="1"/>
              <a:t>name</a:t>
            </a:r>
            <a:r>
              <a:rPr lang="fr-FR" sz="2400" dirty="0"/>
              <a:t>}</a:t>
            </a:r>
          </a:p>
          <a:p>
            <a:pPr lvl="1"/>
            <a:r>
              <a:rPr lang="fr-FR" sz="2400" dirty="0"/>
              <a:t>C) #{</a:t>
            </a:r>
            <a:r>
              <a:rPr lang="fr-FR" sz="2400" dirty="0" err="1"/>
              <a:t>name</a:t>
            </a:r>
            <a:r>
              <a:rPr lang="fr-FR" sz="2400" dirty="0"/>
              <a:t>}</a:t>
            </a:r>
          </a:p>
          <a:p>
            <a:pPr lvl="1"/>
            <a:r>
              <a:rPr lang="fr-FR" sz="2400" dirty="0"/>
              <a:t>D) (</a:t>
            </a:r>
            <a:r>
              <a:rPr lang="fr-FR" sz="2400" dirty="0" err="1"/>
              <a:t>name</a:t>
            </a:r>
            <a:r>
              <a:rPr lang="fr-FR" sz="2400" dirty="0"/>
              <a:t>)</a:t>
            </a:r>
          </a:p>
        </p:txBody>
      </p:sp>
      <p:sp>
        <p:nvSpPr>
          <p:cNvPr id="7" name="Espace réservé du numéro de diapositive 6">
            <a:extLst>
              <a:ext uri="{FF2B5EF4-FFF2-40B4-BE49-F238E27FC236}">
                <a16:creationId xmlns:a16="http://schemas.microsoft.com/office/drawing/2014/main" id="{AA320D5D-CCCC-48F1-AB13-15B9C4BB6021}"/>
              </a:ext>
            </a:extLst>
          </p:cNvPr>
          <p:cNvSpPr>
            <a:spLocks noGrp="1"/>
          </p:cNvSpPr>
          <p:nvPr>
            <p:ph type="sldNum" sz="quarter" idx="7"/>
          </p:nvPr>
        </p:nvSpPr>
        <p:spPr/>
        <p:txBody>
          <a:bodyPr/>
          <a:lstStyle/>
          <a:p>
            <a:fld id="{B6F15528-21DE-4FAA-801E-634DDDAF4B2B}" type="slidenum">
              <a:rPr lang="fr-FR" smtClean="0"/>
              <a:t>61</a:t>
            </a:fld>
            <a:endParaRPr lang="fr-FR"/>
          </a:p>
        </p:txBody>
      </p:sp>
    </p:spTree>
    <p:extLst>
      <p:ext uri="{BB962C8B-B14F-4D97-AF65-F5344CB8AC3E}">
        <p14:creationId xmlns:p14="http://schemas.microsoft.com/office/powerpoint/2010/main" val="3259071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80" dirty="0"/>
              <a:t>QUIZ ! </a:t>
            </a:r>
            <a:endParaRPr spc="60" dirty="0"/>
          </a:p>
        </p:txBody>
      </p:sp>
      <p:sp>
        <p:nvSpPr>
          <p:cNvPr id="4" name="Rectangle 3">
            <a:extLst>
              <a:ext uri="{FF2B5EF4-FFF2-40B4-BE49-F238E27FC236}">
                <a16:creationId xmlns:a16="http://schemas.microsoft.com/office/drawing/2014/main" id="{4ACBC42A-687B-4397-B59B-1696184F78D3}"/>
              </a:ext>
            </a:extLst>
          </p:cNvPr>
          <p:cNvSpPr/>
          <p:nvPr/>
        </p:nvSpPr>
        <p:spPr>
          <a:xfrm>
            <a:off x="516636" y="1958876"/>
            <a:ext cx="10227564" cy="2308324"/>
          </a:xfrm>
          <a:prstGeom prst="rect">
            <a:avLst/>
          </a:prstGeom>
        </p:spPr>
        <p:txBody>
          <a:bodyPr wrap="square">
            <a:spAutoFit/>
          </a:bodyPr>
          <a:lstStyle/>
          <a:p>
            <a:r>
              <a:rPr lang="fr-FR" sz="2400" b="1" dirty="0"/>
              <a:t>Comment un JavaBean est-il lié à une page JSP pour l'utiliser ?</a:t>
            </a:r>
          </a:p>
          <a:p>
            <a:endParaRPr lang="fr-FR" sz="2400" b="1" dirty="0"/>
          </a:p>
          <a:p>
            <a:pPr lvl="1"/>
            <a:r>
              <a:rPr lang="fr-FR" sz="2400" dirty="0"/>
              <a:t>A) Utilisation de la balise &lt;</a:t>
            </a:r>
            <a:r>
              <a:rPr lang="fr-FR" sz="2400" dirty="0" err="1"/>
              <a:t>jsp:useBean</a:t>
            </a:r>
            <a:r>
              <a:rPr lang="fr-FR" sz="2400" dirty="0"/>
              <a:t>&gt; avec les attributs id et class</a:t>
            </a:r>
          </a:p>
          <a:p>
            <a:pPr lvl="1"/>
            <a:r>
              <a:rPr lang="fr-FR" sz="2400" dirty="0"/>
              <a:t>B) Utilisation de la balise &lt;</a:t>
            </a:r>
            <a:r>
              <a:rPr lang="fr-FR" sz="2400" dirty="0" err="1"/>
              <a:t>jsp:importBean</a:t>
            </a:r>
            <a:r>
              <a:rPr lang="fr-FR" sz="2400" dirty="0"/>
              <a:t>&gt;</a:t>
            </a:r>
          </a:p>
          <a:p>
            <a:pPr lvl="1"/>
            <a:r>
              <a:rPr lang="fr-FR" sz="2400" dirty="0"/>
              <a:t>C) En utilisant la directive page</a:t>
            </a:r>
          </a:p>
          <a:p>
            <a:pPr lvl="1"/>
            <a:r>
              <a:rPr lang="fr-FR" sz="2400" dirty="0"/>
              <a:t>D) En utilisant une méthode Servlet</a:t>
            </a:r>
          </a:p>
        </p:txBody>
      </p:sp>
      <p:sp>
        <p:nvSpPr>
          <p:cNvPr id="7" name="Espace réservé du numéro de diapositive 6">
            <a:extLst>
              <a:ext uri="{FF2B5EF4-FFF2-40B4-BE49-F238E27FC236}">
                <a16:creationId xmlns:a16="http://schemas.microsoft.com/office/drawing/2014/main" id="{FA02F1BE-1D51-47F0-AF05-59785D89A35C}"/>
              </a:ext>
            </a:extLst>
          </p:cNvPr>
          <p:cNvSpPr>
            <a:spLocks noGrp="1"/>
          </p:cNvSpPr>
          <p:nvPr>
            <p:ph type="sldNum" sz="quarter" idx="7"/>
          </p:nvPr>
        </p:nvSpPr>
        <p:spPr/>
        <p:txBody>
          <a:bodyPr/>
          <a:lstStyle/>
          <a:p>
            <a:fld id="{B6F15528-21DE-4FAA-801E-634DDDAF4B2B}" type="slidenum">
              <a:rPr lang="fr-FR" smtClean="0"/>
              <a:t>62</a:t>
            </a:fld>
            <a:endParaRPr lang="fr-FR"/>
          </a:p>
        </p:txBody>
      </p:sp>
    </p:spTree>
    <p:extLst>
      <p:ext uri="{BB962C8B-B14F-4D97-AF65-F5344CB8AC3E}">
        <p14:creationId xmlns:p14="http://schemas.microsoft.com/office/powerpoint/2010/main" val="892078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531" y="606551"/>
            <a:ext cx="11299190" cy="1259205"/>
          </a:xfrm>
          <a:prstGeom prst="rect">
            <a:avLst/>
          </a:prstGeom>
          <a:solidFill>
            <a:srgbClr val="1A315F"/>
          </a:solidFill>
        </p:spPr>
        <p:txBody>
          <a:bodyPr vert="horz" wrap="square" lIns="0" tIns="4445" rIns="0" bIns="0" rtlCol="0">
            <a:spAutoFit/>
          </a:bodyPr>
          <a:lstStyle/>
          <a:p>
            <a:pPr>
              <a:lnSpc>
                <a:spcPct val="100000"/>
              </a:lnSpc>
              <a:spcBef>
                <a:spcPts val="35"/>
              </a:spcBef>
            </a:pPr>
            <a:endParaRPr sz="4250">
              <a:latin typeface="Times New Roman"/>
              <a:cs typeface="Times New Roman"/>
            </a:endParaRPr>
          </a:p>
          <a:p>
            <a:pPr marL="226060">
              <a:lnSpc>
                <a:spcPct val="100000"/>
              </a:lnSpc>
            </a:pPr>
            <a:r>
              <a:rPr spc="180" dirty="0"/>
              <a:t>FONCTIONNEMENT</a:t>
            </a:r>
          </a:p>
        </p:txBody>
      </p:sp>
      <p:pic>
        <p:nvPicPr>
          <p:cNvPr id="4" name="object 3">
            <a:extLst>
              <a:ext uri="{FF2B5EF4-FFF2-40B4-BE49-F238E27FC236}">
                <a16:creationId xmlns:a16="http://schemas.microsoft.com/office/drawing/2014/main" id="{DDD39978-F5BC-4515-95DF-31A2F3A39F1A}"/>
              </a:ext>
            </a:extLst>
          </p:cNvPr>
          <p:cNvPicPr/>
          <p:nvPr/>
        </p:nvPicPr>
        <p:blipFill>
          <a:blip r:embed="rId3" cstate="print"/>
          <a:stretch>
            <a:fillRect/>
          </a:stretch>
        </p:blipFill>
        <p:spPr>
          <a:xfrm>
            <a:off x="3505200" y="2590799"/>
            <a:ext cx="7162800" cy="4177473"/>
          </a:xfrm>
          <a:prstGeom prst="rect">
            <a:avLst/>
          </a:prstGeom>
        </p:spPr>
      </p:pic>
      <p:sp>
        <p:nvSpPr>
          <p:cNvPr id="5" name="ZoneTexte 4">
            <a:extLst>
              <a:ext uri="{FF2B5EF4-FFF2-40B4-BE49-F238E27FC236}">
                <a16:creationId xmlns:a16="http://schemas.microsoft.com/office/drawing/2014/main" id="{15F5AFD9-D54E-4BE7-8394-B0F733E0596F}"/>
              </a:ext>
            </a:extLst>
          </p:cNvPr>
          <p:cNvSpPr txBox="1"/>
          <p:nvPr/>
        </p:nvSpPr>
        <p:spPr>
          <a:xfrm>
            <a:off x="9144000" y="2733764"/>
            <a:ext cx="1828800" cy="369332"/>
          </a:xfrm>
          <a:prstGeom prst="rect">
            <a:avLst/>
          </a:prstGeom>
          <a:noFill/>
        </p:spPr>
        <p:txBody>
          <a:bodyPr wrap="square" rtlCol="0">
            <a:spAutoFit/>
          </a:bodyPr>
          <a:lstStyle/>
          <a:p>
            <a:r>
              <a:rPr lang="fr-FR" b="1" i="1" u="sng" dirty="0"/>
              <a:t>Servlet prête</a:t>
            </a:r>
          </a:p>
        </p:txBody>
      </p:sp>
      <p:sp>
        <p:nvSpPr>
          <p:cNvPr id="3" name="ZoneTexte 2">
            <a:extLst>
              <a:ext uri="{FF2B5EF4-FFF2-40B4-BE49-F238E27FC236}">
                <a16:creationId xmlns:a16="http://schemas.microsoft.com/office/drawing/2014/main" id="{C0306AFE-8B8B-4957-B865-CB2EBFE7559E}"/>
              </a:ext>
            </a:extLst>
          </p:cNvPr>
          <p:cNvSpPr txBox="1"/>
          <p:nvPr/>
        </p:nvSpPr>
        <p:spPr>
          <a:xfrm>
            <a:off x="457200" y="2041147"/>
            <a:ext cx="6705600"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t>Processus de traitement d'une requête client par une JSP :</a:t>
            </a:r>
          </a:p>
        </p:txBody>
      </p:sp>
      <p:sp>
        <p:nvSpPr>
          <p:cNvPr id="8" name="Espace réservé du numéro de diapositive 7">
            <a:extLst>
              <a:ext uri="{FF2B5EF4-FFF2-40B4-BE49-F238E27FC236}">
                <a16:creationId xmlns:a16="http://schemas.microsoft.com/office/drawing/2014/main" id="{720E241C-20B3-4E72-914D-BBCE7EC6CA28}"/>
              </a:ext>
            </a:extLst>
          </p:cNvPr>
          <p:cNvSpPr>
            <a:spLocks noGrp="1"/>
          </p:cNvSpPr>
          <p:nvPr>
            <p:ph type="sldNum" sz="quarter" idx="7"/>
          </p:nvPr>
        </p:nvSpPr>
        <p:spPr/>
        <p:txBody>
          <a:bodyPr/>
          <a:lstStyle/>
          <a:p>
            <a:fld id="{B6F15528-21DE-4FAA-801E-634DDDAF4B2B}" type="slidenum">
              <a:rPr lang="fr-FR" smtClean="0"/>
              <a:t>7</a:t>
            </a:fld>
            <a:endParaRPr lang="fr-FR"/>
          </a:p>
        </p:txBody>
      </p:sp>
    </p:spTree>
    <p:extLst>
      <p:ext uri="{BB962C8B-B14F-4D97-AF65-F5344CB8AC3E}">
        <p14:creationId xmlns:p14="http://schemas.microsoft.com/office/powerpoint/2010/main" val="4002584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531" y="606551"/>
            <a:ext cx="11299190" cy="1089401"/>
          </a:xfrm>
          <a:prstGeom prst="rect">
            <a:avLst/>
          </a:prstGeom>
          <a:solidFill>
            <a:srgbClr val="1A315F"/>
          </a:solidFill>
        </p:spPr>
        <p:txBody>
          <a:bodyPr vert="horz" wrap="square" lIns="0" tIns="4445" rIns="0" bIns="0" rtlCol="0">
            <a:spAutoFit/>
          </a:bodyPr>
          <a:lstStyle/>
          <a:p>
            <a:pPr>
              <a:lnSpc>
                <a:spcPct val="100000"/>
              </a:lnSpc>
              <a:spcBef>
                <a:spcPts val="35"/>
              </a:spcBef>
            </a:pPr>
            <a:endParaRPr sz="4250" dirty="0">
              <a:latin typeface="Times New Roman"/>
              <a:cs typeface="Times New Roman"/>
            </a:endParaRPr>
          </a:p>
          <a:p>
            <a:pPr marL="226060">
              <a:lnSpc>
                <a:spcPct val="100000"/>
              </a:lnSpc>
            </a:pPr>
            <a:r>
              <a:rPr spc="185" dirty="0"/>
              <a:t>FONCTIONNEMENT</a:t>
            </a:r>
          </a:p>
        </p:txBody>
      </p:sp>
      <p:sp>
        <p:nvSpPr>
          <p:cNvPr id="3" name="object 3"/>
          <p:cNvSpPr txBox="1"/>
          <p:nvPr/>
        </p:nvSpPr>
        <p:spPr>
          <a:xfrm>
            <a:off x="659993" y="3444367"/>
            <a:ext cx="4293007" cy="888705"/>
          </a:xfrm>
          <a:prstGeom prst="rect">
            <a:avLst/>
          </a:prstGeom>
        </p:spPr>
        <p:txBody>
          <a:bodyPr vert="horz" wrap="square" lIns="0" tIns="143510" rIns="0" bIns="0" rtlCol="0">
            <a:spAutoFit/>
          </a:bodyPr>
          <a:lstStyle/>
          <a:p>
            <a:pPr marL="318770" indent="-306705">
              <a:lnSpc>
                <a:spcPct val="100000"/>
              </a:lnSpc>
              <a:spcBef>
                <a:spcPts val="1130"/>
              </a:spcBef>
              <a:buClr>
                <a:srgbClr val="4590B8"/>
              </a:buClr>
              <a:buSzPct val="91666"/>
              <a:buFont typeface="Cambria"/>
              <a:buChar char="◾"/>
              <a:tabLst>
                <a:tab pos="318770" algn="l"/>
                <a:tab pos="319405" algn="l"/>
              </a:tabLst>
            </a:pPr>
            <a:r>
              <a:rPr sz="2000" spc="-5" dirty="0">
                <a:solidFill>
                  <a:srgbClr val="3C3C3C"/>
                </a:solidFill>
                <a:latin typeface="Arial MT"/>
                <a:cs typeface="Arial MT"/>
              </a:rPr>
              <a:t>Exécution</a:t>
            </a:r>
            <a:r>
              <a:rPr sz="2000" dirty="0">
                <a:solidFill>
                  <a:srgbClr val="3C3C3C"/>
                </a:solidFill>
                <a:latin typeface="Arial MT"/>
                <a:cs typeface="Arial MT"/>
              </a:rPr>
              <a:t> </a:t>
            </a:r>
            <a:r>
              <a:rPr sz="2000" spc="-5" dirty="0">
                <a:solidFill>
                  <a:srgbClr val="3C3C3C"/>
                </a:solidFill>
                <a:latin typeface="Arial MT"/>
                <a:cs typeface="Arial MT"/>
              </a:rPr>
              <a:t>de</a:t>
            </a:r>
            <a:r>
              <a:rPr sz="2000" spc="-20" dirty="0">
                <a:solidFill>
                  <a:srgbClr val="3C3C3C"/>
                </a:solidFill>
                <a:latin typeface="Arial MT"/>
                <a:cs typeface="Arial MT"/>
              </a:rPr>
              <a:t> </a:t>
            </a:r>
            <a:r>
              <a:rPr sz="2000" spc="-5" dirty="0">
                <a:solidFill>
                  <a:srgbClr val="3C3C3C"/>
                </a:solidFill>
                <a:latin typeface="Arial MT"/>
                <a:cs typeface="Arial MT"/>
              </a:rPr>
              <a:t>la </a:t>
            </a:r>
            <a:r>
              <a:rPr sz="2000" dirty="0">
                <a:solidFill>
                  <a:srgbClr val="3C3C3C"/>
                </a:solidFill>
                <a:latin typeface="Arial MT"/>
                <a:cs typeface="Arial MT"/>
              </a:rPr>
              <a:t>JSP</a:t>
            </a:r>
            <a:r>
              <a:rPr sz="2000" spc="-50" dirty="0">
                <a:solidFill>
                  <a:srgbClr val="3C3C3C"/>
                </a:solidFill>
                <a:latin typeface="Arial MT"/>
                <a:cs typeface="Arial MT"/>
              </a:rPr>
              <a:t> </a:t>
            </a:r>
            <a:r>
              <a:rPr sz="2000" dirty="0">
                <a:solidFill>
                  <a:srgbClr val="3C3C3C"/>
                </a:solidFill>
                <a:latin typeface="Arial MT"/>
                <a:cs typeface="Arial MT"/>
              </a:rPr>
              <a:t>côté</a:t>
            </a:r>
            <a:r>
              <a:rPr sz="2000" spc="-10" dirty="0">
                <a:solidFill>
                  <a:srgbClr val="3C3C3C"/>
                </a:solidFill>
                <a:latin typeface="Arial MT"/>
                <a:cs typeface="Arial MT"/>
              </a:rPr>
              <a:t> </a:t>
            </a:r>
            <a:r>
              <a:rPr sz="2000" spc="-15" dirty="0">
                <a:solidFill>
                  <a:srgbClr val="3C3C3C"/>
                </a:solidFill>
                <a:latin typeface="Arial MT"/>
                <a:cs typeface="Arial MT"/>
              </a:rPr>
              <a:t>serveur.</a:t>
            </a:r>
            <a:endParaRPr sz="2000" dirty="0">
              <a:latin typeface="Arial MT"/>
              <a:cs typeface="Arial MT"/>
            </a:endParaRPr>
          </a:p>
          <a:p>
            <a:pPr marL="318770" indent="-306705">
              <a:lnSpc>
                <a:spcPct val="100000"/>
              </a:lnSpc>
              <a:spcBef>
                <a:spcPts val="1030"/>
              </a:spcBef>
              <a:buClr>
                <a:srgbClr val="4590B8"/>
              </a:buClr>
              <a:buSzPct val="91666"/>
              <a:buFont typeface="Cambria"/>
              <a:buChar char="◾"/>
              <a:tabLst>
                <a:tab pos="318770" algn="l"/>
                <a:tab pos="319405" algn="l"/>
              </a:tabLst>
            </a:pPr>
            <a:r>
              <a:rPr sz="2000" spc="-5" dirty="0">
                <a:solidFill>
                  <a:srgbClr val="3C3C3C"/>
                </a:solidFill>
                <a:latin typeface="Arial MT"/>
                <a:cs typeface="Arial MT"/>
              </a:rPr>
              <a:t>Produit</a:t>
            </a:r>
            <a:r>
              <a:rPr sz="2000" spc="-10" dirty="0">
                <a:solidFill>
                  <a:srgbClr val="3C3C3C"/>
                </a:solidFill>
                <a:latin typeface="Arial MT"/>
                <a:cs typeface="Arial MT"/>
              </a:rPr>
              <a:t> </a:t>
            </a:r>
            <a:r>
              <a:rPr sz="2000" spc="-5" dirty="0">
                <a:solidFill>
                  <a:srgbClr val="3C3C3C"/>
                </a:solidFill>
                <a:latin typeface="Arial MT"/>
                <a:cs typeface="Arial MT"/>
              </a:rPr>
              <a:t>du</a:t>
            </a:r>
            <a:r>
              <a:rPr sz="2000" spc="-30" dirty="0">
                <a:solidFill>
                  <a:srgbClr val="3C3C3C"/>
                </a:solidFill>
                <a:latin typeface="Arial MT"/>
                <a:cs typeface="Arial MT"/>
              </a:rPr>
              <a:t> </a:t>
            </a:r>
            <a:r>
              <a:rPr sz="2000" dirty="0">
                <a:solidFill>
                  <a:srgbClr val="3C3C3C"/>
                </a:solidFill>
                <a:latin typeface="Arial MT"/>
                <a:cs typeface="Arial MT"/>
              </a:rPr>
              <a:t>HTML</a:t>
            </a:r>
            <a:endParaRPr sz="2000" dirty="0">
              <a:latin typeface="Arial MT"/>
              <a:cs typeface="Arial MT"/>
            </a:endParaRPr>
          </a:p>
        </p:txBody>
      </p:sp>
      <p:pic>
        <p:nvPicPr>
          <p:cNvPr id="5" name="object 5"/>
          <p:cNvPicPr/>
          <p:nvPr/>
        </p:nvPicPr>
        <p:blipFill>
          <a:blip r:embed="rId3" cstate="print"/>
          <a:stretch>
            <a:fillRect/>
          </a:stretch>
        </p:blipFill>
        <p:spPr>
          <a:xfrm>
            <a:off x="4953000" y="2408446"/>
            <a:ext cx="6565393" cy="3306554"/>
          </a:xfrm>
          <a:prstGeom prst="rect">
            <a:avLst/>
          </a:prstGeom>
        </p:spPr>
      </p:pic>
      <p:sp>
        <p:nvSpPr>
          <p:cNvPr id="7" name="object 3">
            <a:extLst>
              <a:ext uri="{FF2B5EF4-FFF2-40B4-BE49-F238E27FC236}">
                <a16:creationId xmlns:a16="http://schemas.microsoft.com/office/drawing/2014/main" id="{E23476D7-87E0-441D-9B92-310A9619C944}"/>
              </a:ext>
            </a:extLst>
          </p:cNvPr>
          <p:cNvSpPr txBox="1"/>
          <p:nvPr/>
        </p:nvSpPr>
        <p:spPr>
          <a:xfrm>
            <a:off x="659993" y="1894203"/>
            <a:ext cx="3743325" cy="514243"/>
          </a:xfrm>
          <a:prstGeom prst="rect">
            <a:avLst/>
          </a:prstGeom>
        </p:spPr>
        <p:txBody>
          <a:bodyPr vert="horz" wrap="square" lIns="0" tIns="143510" rIns="0" bIns="0" rtlCol="0">
            <a:spAutoFit/>
          </a:bodyPr>
          <a:lstStyle/>
          <a:p>
            <a:pPr marL="318770" indent="-306705">
              <a:lnSpc>
                <a:spcPct val="100000"/>
              </a:lnSpc>
              <a:spcBef>
                <a:spcPts val="1130"/>
              </a:spcBef>
              <a:buClr>
                <a:srgbClr val="4590B8"/>
              </a:buClr>
              <a:buSzPct val="91666"/>
              <a:buFont typeface="Cambria"/>
              <a:buChar char="◾"/>
              <a:tabLst>
                <a:tab pos="318770" algn="l"/>
                <a:tab pos="319405" algn="l"/>
              </a:tabLst>
            </a:pPr>
            <a:r>
              <a:rPr lang="fr-FR" sz="2400" spc="-5" dirty="0">
                <a:solidFill>
                  <a:srgbClr val="3C3C3C"/>
                </a:solidFill>
                <a:latin typeface="Times New Roman" panose="02020603050405020304" pitchFamily="18" charset="0"/>
                <a:cs typeface="Times New Roman" panose="02020603050405020304" pitchFamily="18" charset="0"/>
              </a:rPr>
              <a:t>Exemple : </a:t>
            </a:r>
            <a:endParaRPr sz="2400" dirty="0">
              <a:latin typeface="Times New Roman" panose="02020603050405020304" pitchFamily="18" charset="0"/>
              <a:cs typeface="Times New Roman" panose="02020603050405020304" pitchFamily="18" charset="0"/>
            </a:endParaRPr>
          </a:p>
        </p:txBody>
      </p:sp>
      <p:sp>
        <p:nvSpPr>
          <p:cNvPr id="10" name="Espace réservé du numéro de diapositive 9">
            <a:extLst>
              <a:ext uri="{FF2B5EF4-FFF2-40B4-BE49-F238E27FC236}">
                <a16:creationId xmlns:a16="http://schemas.microsoft.com/office/drawing/2014/main" id="{235FC815-EC98-4B27-A4BC-56F0A10BF262}"/>
              </a:ext>
            </a:extLst>
          </p:cNvPr>
          <p:cNvSpPr>
            <a:spLocks noGrp="1"/>
          </p:cNvSpPr>
          <p:nvPr>
            <p:ph type="sldNum" sz="quarter" idx="7"/>
          </p:nvPr>
        </p:nvSpPr>
        <p:spPr/>
        <p:txBody>
          <a:bodyPr/>
          <a:lstStyle/>
          <a:p>
            <a:fld id="{B6F15528-21DE-4FAA-801E-634DDDAF4B2B}" type="slidenum">
              <a:rPr lang="fr-FR" smtClean="0"/>
              <a:t>8</a:t>
            </a:fld>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436" y="614172"/>
            <a:ext cx="11309985" cy="1079142"/>
          </a:xfrm>
          <a:prstGeom prst="rect">
            <a:avLst/>
          </a:prstGeom>
          <a:solidFill>
            <a:srgbClr val="1A315F"/>
          </a:solidFill>
        </p:spPr>
        <p:txBody>
          <a:bodyPr vert="horz" wrap="square" lIns="0" tIns="1905" rIns="0" bIns="0" rtlCol="0">
            <a:spAutoFit/>
          </a:bodyPr>
          <a:lstStyle/>
          <a:p>
            <a:pPr>
              <a:lnSpc>
                <a:spcPct val="100000"/>
              </a:lnSpc>
              <a:spcBef>
                <a:spcPts val="15"/>
              </a:spcBef>
            </a:pPr>
            <a:endParaRPr sz="4200" dirty="0">
              <a:latin typeface="Times New Roman"/>
              <a:cs typeface="Times New Roman"/>
            </a:endParaRPr>
          </a:p>
          <a:p>
            <a:pPr marL="231775">
              <a:lnSpc>
                <a:spcPct val="100000"/>
              </a:lnSpc>
            </a:pPr>
            <a:r>
              <a:rPr lang="fr-FR" spc="185" dirty="0"/>
              <a:t>FONCTIONNEMENT</a:t>
            </a:r>
            <a:endParaRPr spc="185" dirty="0"/>
          </a:p>
        </p:txBody>
      </p:sp>
      <p:sp>
        <p:nvSpPr>
          <p:cNvPr id="3" name="object 3"/>
          <p:cNvSpPr txBox="1"/>
          <p:nvPr/>
        </p:nvSpPr>
        <p:spPr>
          <a:xfrm>
            <a:off x="659993" y="2204973"/>
            <a:ext cx="4466590" cy="299720"/>
          </a:xfrm>
          <a:prstGeom prst="rect">
            <a:avLst/>
          </a:prstGeom>
        </p:spPr>
        <p:txBody>
          <a:bodyPr vert="horz" wrap="square" lIns="0" tIns="12700" rIns="0" bIns="0" rtlCol="0">
            <a:spAutoFit/>
          </a:bodyPr>
          <a:lstStyle/>
          <a:p>
            <a:pPr marL="318770" indent="-306705">
              <a:lnSpc>
                <a:spcPct val="100000"/>
              </a:lnSpc>
              <a:spcBef>
                <a:spcPts val="100"/>
              </a:spcBef>
              <a:buClr>
                <a:srgbClr val="4590B8"/>
              </a:buClr>
              <a:buSzPct val="91666"/>
              <a:buFont typeface="Cambria"/>
              <a:buChar char="◾"/>
              <a:tabLst>
                <a:tab pos="318770" algn="l"/>
                <a:tab pos="319405" algn="l"/>
              </a:tabLst>
            </a:pPr>
            <a:r>
              <a:rPr sz="1800" spc="-35" dirty="0">
                <a:solidFill>
                  <a:srgbClr val="3C3C3C"/>
                </a:solidFill>
                <a:latin typeface="Trebuchet MS"/>
                <a:cs typeface="Trebuchet MS"/>
              </a:rPr>
              <a:t>E</a:t>
            </a:r>
            <a:r>
              <a:rPr sz="1800" spc="-85" dirty="0">
                <a:solidFill>
                  <a:srgbClr val="3C3C3C"/>
                </a:solidFill>
                <a:latin typeface="Trebuchet MS"/>
                <a:cs typeface="Trebuchet MS"/>
              </a:rPr>
              <a:t>x</a:t>
            </a:r>
            <a:r>
              <a:rPr sz="1800" spc="-114" dirty="0">
                <a:solidFill>
                  <a:srgbClr val="3C3C3C"/>
                </a:solidFill>
                <a:latin typeface="Trebuchet MS"/>
                <a:cs typeface="Trebuchet MS"/>
              </a:rPr>
              <a:t>em</a:t>
            </a:r>
            <a:r>
              <a:rPr sz="1800" spc="-120" dirty="0">
                <a:solidFill>
                  <a:srgbClr val="3C3C3C"/>
                </a:solidFill>
                <a:latin typeface="Trebuchet MS"/>
                <a:cs typeface="Trebuchet MS"/>
              </a:rPr>
              <a:t>ple</a:t>
            </a:r>
            <a:r>
              <a:rPr sz="1800" spc="-45" dirty="0">
                <a:solidFill>
                  <a:srgbClr val="3C3C3C"/>
                </a:solidFill>
                <a:latin typeface="Trebuchet MS"/>
                <a:cs typeface="Trebuchet MS"/>
              </a:rPr>
              <a:t> </a:t>
            </a:r>
            <a:r>
              <a:rPr sz="1800" spc="-95" dirty="0">
                <a:solidFill>
                  <a:srgbClr val="3C3C3C"/>
                </a:solidFill>
                <a:latin typeface="Trebuchet MS"/>
                <a:cs typeface="Trebuchet MS"/>
              </a:rPr>
              <a:t>d</a:t>
            </a:r>
            <a:r>
              <a:rPr sz="1800" spc="-120" dirty="0">
                <a:solidFill>
                  <a:srgbClr val="3C3C3C"/>
                </a:solidFill>
                <a:latin typeface="Trebuchet MS"/>
                <a:cs typeface="Trebuchet MS"/>
              </a:rPr>
              <a:t>e</a:t>
            </a:r>
            <a:r>
              <a:rPr sz="1800" spc="-50" dirty="0">
                <a:solidFill>
                  <a:srgbClr val="3C3C3C"/>
                </a:solidFill>
                <a:latin typeface="Trebuchet MS"/>
                <a:cs typeface="Trebuchet MS"/>
              </a:rPr>
              <a:t> </a:t>
            </a:r>
            <a:r>
              <a:rPr sz="1800" spc="-55" dirty="0">
                <a:solidFill>
                  <a:srgbClr val="3C3C3C"/>
                </a:solidFill>
                <a:latin typeface="Trebuchet MS"/>
                <a:cs typeface="Trebuchet MS"/>
              </a:rPr>
              <a:t>se</a:t>
            </a:r>
            <a:r>
              <a:rPr sz="1800" dirty="0">
                <a:solidFill>
                  <a:srgbClr val="3C3C3C"/>
                </a:solidFill>
                <a:latin typeface="Trebuchet MS"/>
                <a:cs typeface="Trebuchet MS"/>
              </a:rPr>
              <a:t>r</a:t>
            </a:r>
            <a:r>
              <a:rPr sz="1800" spc="-105" dirty="0">
                <a:solidFill>
                  <a:srgbClr val="3C3C3C"/>
                </a:solidFill>
                <a:latin typeface="Trebuchet MS"/>
                <a:cs typeface="Trebuchet MS"/>
              </a:rPr>
              <a:t>vl</a:t>
            </a:r>
            <a:r>
              <a:rPr sz="1800" spc="-140" dirty="0">
                <a:solidFill>
                  <a:srgbClr val="3C3C3C"/>
                </a:solidFill>
                <a:latin typeface="Trebuchet MS"/>
                <a:cs typeface="Trebuchet MS"/>
              </a:rPr>
              <a:t>e</a:t>
            </a:r>
            <a:r>
              <a:rPr sz="1800" spc="-114" dirty="0">
                <a:solidFill>
                  <a:srgbClr val="3C3C3C"/>
                </a:solidFill>
                <a:latin typeface="Trebuchet MS"/>
                <a:cs typeface="Trebuchet MS"/>
              </a:rPr>
              <a:t>t</a:t>
            </a:r>
            <a:r>
              <a:rPr sz="1800" spc="-40" dirty="0">
                <a:solidFill>
                  <a:srgbClr val="3C3C3C"/>
                </a:solidFill>
                <a:latin typeface="Trebuchet MS"/>
                <a:cs typeface="Trebuchet MS"/>
              </a:rPr>
              <a:t> </a:t>
            </a:r>
            <a:r>
              <a:rPr sz="1800" spc="-95" dirty="0">
                <a:solidFill>
                  <a:srgbClr val="3C3C3C"/>
                </a:solidFill>
                <a:latin typeface="Trebuchet MS"/>
                <a:cs typeface="Trebuchet MS"/>
              </a:rPr>
              <a:t>généré</a:t>
            </a:r>
            <a:r>
              <a:rPr sz="1800" spc="-55" dirty="0">
                <a:solidFill>
                  <a:srgbClr val="3C3C3C"/>
                </a:solidFill>
                <a:latin typeface="Trebuchet MS"/>
                <a:cs typeface="Trebuchet MS"/>
              </a:rPr>
              <a:t> </a:t>
            </a:r>
            <a:r>
              <a:rPr sz="1800" spc="-180" dirty="0">
                <a:solidFill>
                  <a:srgbClr val="3C3C3C"/>
                </a:solidFill>
                <a:latin typeface="Trebuchet MS"/>
                <a:cs typeface="Trebuchet MS"/>
              </a:rPr>
              <a:t>à</a:t>
            </a:r>
            <a:r>
              <a:rPr sz="1800" spc="-55" dirty="0">
                <a:solidFill>
                  <a:srgbClr val="3C3C3C"/>
                </a:solidFill>
                <a:latin typeface="Trebuchet MS"/>
                <a:cs typeface="Trebuchet MS"/>
              </a:rPr>
              <a:t> </a:t>
            </a:r>
            <a:r>
              <a:rPr sz="1800" spc="-100" dirty="0">
                <a:solidFill>
                  <a:srgbClr val="3C3C3C"/>
                </a:solidFill>
                <a:latin typeface="Trebuchet MS"/>
                <a:cs typeface="Trebuchet MS"/>
              </a:rPr>
              <a:t>pa</a:t>
            </a:r>
            <a:r>
              <a:rPr sz="1800" spc="-50" dirty="0">
                <a:solidFill>
                  <a:srgbClr val="3C3C3C"/>
                </a:solidFill>
                <a:latin typeface="Trebuchet MS"/>
                <a:cs typeface="Trebuchet MS"/>
              </a:rPr>
              <a:t>r</a:t>
            </a:r>
            <a:r>
              <a:rPr sz="1800" spc="-75" dirty="0">
                <a:solidFill>
                  <a:srgbClr val="3C3C3C"/>
                </a:solidFill>
                <a:latin typeface="Trebuchet MS"/>
                <a:cs typeface="Trebuchet MS"/>
              </a:rPr>
              <a:t>tir</a:t>
            </a:r>
            <a:r>
              <a:rPr sz="1800" spc="-30" dirty="0">
                <a:solidFill>
                  <a:srgbClr val="3C3C3C"/>
                </a:solidFill>
                <a:latin typeface="Trebuchet MS"/>
                <a:cs typeface="Trebuchet MS"/>
              </a:rPr>
              <a:t> </a:t>
            </a:r>
            <a:r>
              <a:rPr sz="1800" spc="-95" dirty="0">
                <a:solidFill>
                  <a:srgbClr val="3C3C3C"/>
                </a:solidFill>
                <a:latin typeface="Trebuchet MS"/>
                <a:cs typeface="Trebuchet MS"/>
              </a:rPr>
              <a:t>d</a:t>
            </a:r>
            <a:r>
              <a:rPr sz="1800" spc="-140" dirty="0">
                <a:solidFill>
                  <a:srgbClr val="3C3C3C"/>
                </a:solidFill>
                <a:latin typeface="Trebuchet MS"/>
                <a:cs typeface="Trebuchet MS"/>
              </a:rPr>
              <a:t>’un</a:t>
            </a:r>
            <a:r>
              <a:rPr sz="1800" spc="-155" dirty="0">
                <a:solidFill>
                  <a:srgbClr val="3C3C3C"/>
                </a:solidFill>
                <a:latin typeface="Trebuchet MS"/>
                <a:cs typeface="Trebuchet MS"/>
              </a:rPr>
              <a:t>e</a:t>
            </a:r>
            <a:r>
              <a:rPr sz="1800" spc="-35" dirty="0">
                <a:solidFill>
                  <a:srgbClr val="3C3C3C"/>
                </a:solidFill>
                <a:latin typeface="Trebuchet MS"/>
                <a:cs typeface="Trebuchet MS"/>
              </a:rPr>
              <a:t> </a:t>
            </a:r>
            <a:r>
              <a:rPr sz="1800" spc="-409" dirty="0">
                <a:solidFill>
                  <a:srgbClr val="3C3C3C"/>
                </a:solidFill>
                <a:latin typeface="Trebuchet MS"/>
                <a:cs typeface="Trebuchet MS"/>
              </a:rPr>
              <a:t>J</a:t>
            </a:r>
            <a:r>
              <a:rPr sz="1800" spc="-45" dirty="0">
                <a:solidFill>
                  <a:srgbClr val="3C3C3C"/>
                </a:solidFill>
                <a:latin typeface="Trebuchet MS"/>
                <a:cs typeface="Trebuchet MS"/>
              </a:rPr>
              <a:t>S</a:t>
            </a:r>
            <a:r>
              <a:rPr sz="1800" spc="-360" dirty="0">
                <a:solidFill>
                  <a:srgbClr val="3C3C3C"/>
                </a:solidFill>
                <a:latin typeface="Trebuchet MS"/>
                <a:cs typeface="Trebuchet MS"/>
              </a:rPr>
              <a:t>P</a:t>
            </a:r>
            <a:r>
              <a:rPr sz="1800" spc="-270" dirty="0">
                <a:solidFill>
                  <a:srgbClr val="3C3C3C"/>
                </a:solidFill>
                <a:latin typeface="Trebuchet MS"/>
                <a:cs typeface="Trebuchet MS"/>
              </a:rPr>
              <a:t>.</a:t>
            </a:r>
            <a:endParaRPr sz="1800">
              <a:latin typeface="Trebuchet MS"/>
              <a:cs typeface="Trebuchet MS"/>
            </a:endParaRPr>
          </a:p>
        </p:txBody>
      </p:sp>
      <p:pic>
        <p:nvPicPr>
          <p:cNvPr id="4" name="object 4"/>
          <p:cNvPicPr/>
          <p:nvPr/>
        </p:nvPicPr>
        <p:blipFill>
          <a:blip r:embed="rId3" cstate="print"/>
          <a:stretch>
            <a:fillRect/>
          </a:stretch>
        </p:blipFill>
        <p:spPr>
          <a:xfrm>
            <a:off x="1676400" y="2667000"/>
            <a:ext cx="9372600" cy="3733800"/>
          </a:xfrm>
          <a:prstGeom prst="rect">
            <a:avLst/>
          </a:prstGeom>
        </p:spPr>
      </p:pic>
      <p:sp>
        <p:nvSpPr>
          <p:cNvPr id="7" name="Espace réservé du numéro de diapositive 6">
            <a:extLst>
              <a:ext uri="{FF2B5EF4-FFF2-40B4-BE49-F238E27FC236}">
                <a16:creationId xmlns:a16="http://schemas.microsoft.com/office/drawing/2014/main" id="{463915E8-D57D-4C47-9917-DD9AA5178BEB}"/>
              </a:ext>
            </a:extLst>
          </p:cNvPr>
          <p:cNvSpPr>
            <a:spLocks noGrp="1"/>
          </p:cNvSpPr>
          <p:nvPr>
            <p:ph type="sldNum" sz="quarter" idx="7"/>
          </p:nvPr>
        </p:nvSpPr>
        <p:spPr/>
        <p:txBody>
          <a:bodyPr/>
          <a:lstStyle/>
          <a:p>
            <a:fld id="{B6F15528-21DE-4FAA-801E-634DDDAF4B2B}" type="slidenum">
              <a:rPr lang="fr-FR" smtClean="0"/>
              <a:t>9</a:t>
            </a:fld>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19796</TotalTime>
  <Words>10242</Words>
  <Application>Microsoft Office PowerPoint</Application>
  <PresentationFormat>Grand écran</PresentationFormat>
  <Paragraphs>665</Paragraphs>
  <Slides>62</Slides>
  <Notes>62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62</vt:i4>
      </vt:variant>
    </vt:vector>
  </HeadingPairs>
  <TitlesOfParts>
    <vt:vector size="71" baseType="lpstr">
      <vt:lpstr>Arial</vt:lpstr>
      <vt:lpstr>Arial MT</vt:lpstr>
      <vt:lpstr>Calibri</vt:lpstr>
      <vt:lpstr>Cambria</vt:lpstr>
      <vt:lpstr>Consolas</vt:lpstr>
      <vt:lpstr>Times New Roman</vt:lpstr>
      <vt:lpstr>Trebuchet MS</vt:lpstr>
      <vt:lpstr>Wingdings</vt:lpstr>
      <vt:lpstr>Office Theme</vt:lpstr>
      <vt:lpstr>Programmation d'applications d'entreprise</vt:lpstr>
      <vt:lpstr> Plan</vt:lpstr>
      <vt:lpstr>Présentation PowerPoint</vt:lpstr>
      <vt:lpstr>Présentation PowerPoint</vt:lpstr>
      <vt:lpstr>Présentation PowerPoint</vt:lpstr>
      <vt:lpstr> FONCTIONNEMENT</vt:lpstr>
      <vt:lpstr> FONCTIONNEMENT</vt:lpstr>
      <vt:lpstr> FONCTIONNEMENT</vt:lpstr>
      <vt:lpstr> FONCTIONNEMENT</vt:lpstr>
      <vt:lpstr>Présentation PowerPoint</vt:lpstr>
      <vt:lpstr> FONCTIONNEMENT</vt:lpstr>
      <vt:lpstr> SCRIPTLETS &lt;% %&gt;</vt:lpstr>
      <vt:lpstr>Présentation PowerPoint</vt:lpstr>
      <vt:lpstr>Présentation PowerPoint</vt:lpstr>
      <vt:lpstr> DECLARATION &lt;%! … %&gt;</vt:lpstr>
      <vt:lpstr> DIRECTIVE &lt;%@ DIRECTIVE … %&gt;</vt:lpstr>
      <vt:lpstr> LA DIRECTIVE &lt;%@ PAGE %&gt;</vt:lpstr>
      <vt:lpstr> LA DIRECTIVE INCLUDE &lt;%@ INCLUDE %&gt;</vt:lpstr>
      <vt:lpstr> EXEMPLE: &lt;%@ INCLUDE %&gt;</vt:lpstr>
      <vt:lpstr> EXEMPLE: &lt;%@ taglib %&gt;</vt:lpstr>
      <vt:lpstr> Les actions</vt:lpstr>
      <vt:lpstr> Les actions</vt:lpstr>
      <vt:lpstr>JSTL</vt:lpstr>
      <vt:lpstr>JSTL</vt:lpstr>
      <vt:lpstr>JSTL</vt:lpstr>
      <vt:lpstr> COMMENTAIRES</vt:lpstr>
      <vt:lpstr> Exemple </vt:lpstr>
      <vt:lpstr> L’architecture MVC</vt:lpstr>
      <vt:lpstr> L’architecture MVC</vt:lpstr>
      <vt:lpstr>Présentation PowerPoint</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L’architecture MVC</vt:lpstr>
      <vt:lpstr> Exemple d’application MVC </vt:lpstr>
      <vt:lpstr> Exemple d’application MVC </vt:lpstr>
      <vt:lpstr> SERVLET ET JSP</vt:lpstr>
      <vt:lpstr> SERVLET ET JSP</vt:lpstr>
      <vt:lpstr> QUIZ ! </vt:lpstr>
      <vt:lpstr> QUIZ ! </vt:lpstr>
      <vt:lpstr> QUIZ ! </vt:lpstr>
      <vt:lpstr> QUIZ ! </vt:lpstr>
      <vt:lpstr> QUIZ ! </vt:lpstr>
      <vt:lpstr> QUIZ ! </vt:lpstr>
      <vt:lpstr> QUIZ ! </vt:lpstr>
      <vt:lpstr> QUIZ ! </vt:lpstr>
      <vt:lpstr> QUIZ ! </vt:lpstr>
      <vt:lpstr> QUIZ ! </vt:lpstr>
      <vt:lpstr> QUIZ ! </vt:lpstr>
      <vt:lpstr> QUIZ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JSP</dc:title>
  <dc:creator>BOUQUIN, ARNAUD</dc:creator>
  <cp:lastModifiedBy>Sameh Kchaou</cp:lastModifiedBy>
  <cp:revision>471</cp:revision>
  <dcterms:created xsi:type="dcterms:W3CDTF">2024-09-17T11:17:55Z</dcterms:created>
  <dcterms:modified xsi:type="dcterms:W3CDTF">2024-11-14T12:46:32Z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2024-01-29T00:00:00Z</vt:filetime>
  </property>
  <property fmtid="{D5CDD505-2E9C-101B-9397-08002B2CF9AE}" pid="3" name="Creator">
    <vt:lpwstr>Microsoft® PowerPoint® pour Microsoft 365</vt:lpwstr>
  </property>
  <property fmtid="{D5CDD505-2E9C-101B-9397-08002B2CF9AE}" pid="4" name="LastSaved">
    <vt:filetime>2024-09-17T00:00:00Z</vt:filetime>
  </property>
</Properties>
</file>